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60" r:id="rId3"/>
    <p:sldId id="259" r:id="rId4"/>
    <p:sldId id="261" r:id="rId5"/>
    <p:sldId id="257" r:id="rId6"/>
    <p:sldId id="258" r:id="rId7"/>
    <p:sldId id="262" r:id="rId8"/>
    <p:sldId id="263" r:id="rId9"/>
    <p:sldId id="264" r:id="rId10"/>
    <p:sldId id="267" r:id="rId11"/>
    <p:sldId id="266" r:id="rId12"/>
    <p:sldId id="265" r:id="rId13"/>
    <p:sldId id="268" r:id="rId14"/>
    <p:sldId id="269" r:id="rId15"/>
    <p:sldId id="270" r:id="rId16"/>
    <p:sldId id="271" r:id="rId17"/>
    <p:sldId id="275" r:id="rId18"/>
    <p:sldId id="277" r:id="rId19"/>
    <p:sldId id="278" r:id="rId20"/>
    <p:sldId id="276" r:id="rId21"/>
    <p:sldId id="291" r:id="rId22"/>
    <p:sldId id="292" r:id="rId23"/>
    <p:sldId id="285" r:id="rId24"/>
    <p:sldId id="286" r:id="rId25"/>
    <p:sldId id="287" r:id="rId26"/>
    <p:sldId id="284" r:id="rId27"/>
    <p:sldId id="296" r:id="rId28"/>
    <p:sldId id="288" r:id="rId29"/>
    <p:sldId id="289" r:id="rId30"/>
    <p:sldId id="290" r:id="rId31"/>
    <p:sldId id="273" r:id="rId32"/>
    <p:sldId id="274" r:id="rId33"/>
    <p:sldId id="280" r:id="rId34"/>
    <p:sldId id="297" r:id="rId35"/>
    <p:sldId id="294" r:id="rId36"/>
    <p:sldId id="283" r:id="rId37"/>
    <p:sldId id="295" r:id="rId38"/>
    <p:sldId id="279" r:id="rId39"/>
    <p:sldId id="293" r:id="rId40"/>
    <p:sldId id="28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CB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978"/>
    <p:restoredTop sz="94512"/>
  </p:normalViewPr>
  <p:slideViewPr>
    <p:cSldViewPr snapToGrid="0">
      <p:cViewPr varScale="1">
        <p:scale>
          <a:sx n="107" d="100"/>
          <a:sy n="107" d="100"/>
        </p:scale>
        <p:origin x="7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2DCDB4-2A05-124B-86FA-A7E9997C68FD}"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0D24B-88D3-2C46-B1CF-B6D7B12D1AD1}" type="slidenum">
              <a:rPr lang="en-US" smtClean="0"/>
              <a:t>‹#›</a:t>
            </a:fld>
            <a:endParaRPr lang="en-US"/>
          </a:p>
        </p:txBody>
      </p:sp>
    </p:spTree>
    <p:extLst>
      <p:ext uri="{BB962C8B-B14F-4D97-AF65-F5344CB8AC3E}">
        <p14:creationId xmlns:p14="http://schemas.microsoft.com/office/powerpoint/2010/main" val="219445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5CEC4-556D-87B3-9CED-64CE3D015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8F86E-C06A-40CD-A182-D6E66048F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F3E2E-1EEE-712F-6F4D-7EF17F7D46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F7D9FF-E611-BD94-2B03-468F48B92218}"/>
              </a:ext>
            </a:extLst>
          </p:cNvPr>
          <p:cNvSpPr>
            <a:spLocks noGrp="1"/>
          </p:cNvSpPr>
          <p:nvPr>
            <p:ph type="sldNum" sz="quarter" idx="5"/>
          </p:nvPr>
        </p:nvSpPr>
        <p:spPr/>
        <p:txBody>
          <a:bodyPr/>
          <a:lstStyle/>
          <a:p>
            <a:fld id="{A350D24B-88D3-2C46-B1CF-B6D7B12D1AD1}" type="slidenum">
              <a:rPr lang="en-US" smtClean="0"/>
              <a:t>10</a:t>
            </a:fld>
            <a:endParaRPr lang="en-US"/>
          </a:p>
        </p:txBody>
      </p:sp>
    </p:spTree>
    <p:extLst>
      <p:ext uri="{BB962C8B-B14F-4D97-AF65-F5344CB8AC3E}">
        <p14:creationId xmlns:p14="http://schemas.microsoft.com/office/powerpoint/2010/main" val="310189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307C-9C08-F593-5AEA-56689A359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F5C24-6FA9-2E8F-B2E0-A893BE4AF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71223-416A-D219-E6DF-C212AE44BF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05954-0262-24F7-E399-4277D71E1268}"/>
              </a:ext>
            </a:extLst>
          </p:cNvPr>
          <p:cNvSpPr>
            <a:spLocks noGrp="1"/>
          </p:cNvSpPr>
          <p:nvPr>
            <p:ph type="sldNum" sz="quarter" idx="5"/>
          </p:nvPr>
        </p:nvSpPr>
        <p:spPr/>
        <p:txBody>
          <a:bodyPr/>
          <a:lstStyle/>
          <a:p>
            <a:fld id="{A350D24B-88D3-2C46-B1CF-B6D7B12D1AD1}" type="slidenum">
              <a:rPr lang="en-US" smtClean="0"/>
              <a:t>11</a:t>
            </a:fld>
            <a:endParaRPr lang="en-US"/>
          </a:p>
        </p:txBody>
      </p:sp>
    </p:spTree>
    <p:extLst>
      <p:ext uri="{BB962C8B-B14F-4D97-AF65-F5344CB8AC3E}">
        <p14:creationId xmlns:p14="http://schemas.microsoft.com/office/powerpoint/2010/main" val="255404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50D24B-88D3-2C46-B1CF-B6D7B12D1AD1}" type="slidenum">
              <a:rPr lang="en-US" smtClean="0"/>
              <a:t>12</a:t>
            </a:fld>
            <a:endParaRPr lang="en-US"/>
          </a:p>
        </p:txBody>
      </p:sp>
    </p:spTree>
    <p:extLst>
      <p:ext uri="{BB962C8B-B14F-4D97-AF65-F5344CB8AC3E}">
        <p14:creationId xmlns:p14="http://schemas.microsoft.com/office/powerpoint/2010/main" val="3336006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CEC7-8939-6A6F-887A-51E5CF479A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C885B-A8A0-D3BF-0DD6-F95F98823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F61C9-180C-433F-E69E-E8AFA09579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95FC0F-D9AE-BA43-517B-C80B8BD078FA}"/>
              </a:ext>
            </a:extLst>
          </p:cNvPr>
          <p:cNvSpPr>
            <a:spLocks noGrp="1"/>
          </p:cNvSpPr>
          <p:nvPr>
            <p:ph type="sldNum" sz="quarter" idx="5"/>
          </p:nvPr>
        </p:nvSpPr>
        <p:spPr/>
        <p:txBody>
          <a:bodyPr/>
          <a:lstStyle/>
          <a:p>
            <a:fld id="{A350D24B-88D3-2C46-B1CF-B6D7B12D1AD1}" type="slidenum">
              <a:rPr lang="en-US" smtClean="0"/>
              <a:t>13</a:t>
            </a:fld>
            <a:endParaRPr lang="en-US"/>
          </a:p>
        </p:txBody>
      </p:sp>
    </p:spTree>
    <p:extLst>
      <p:ext uri="{BB962C8B-B14F-4D97-AF65-F5344CB8AC3E}">
        <p14:creationId xmlns:p14="http://schemas.microsoft.com/office/powerpoint/2010/main" val="2330155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69BAA-3A97-9E7E-7EAC-871A55956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3EAAB-9B81-DC12-4A97-660E63896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05DA9-517F-62F2-9500-BFF90CA019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AAF0E6-0E29-33BE-CB13-3A0524EF4061}"/>
              </a:ext>
            </a:extLst>
          </p:cNvPr>
          <p:cNvSpPr>
            <a:spLocks noGrp="1"/>
          </p:cNvSpPr>
          <p:nvPr>
            <p:ph type="sldNum" sz="quarter" idx="5"/>
          </p:nvPr>
        </p:nvSpPr>
        <p:spPr/>
        <p:txBody>
          <a:bodyPr/>
          <a:lstStyle/>
          <a:p>
            <a:fld id="{A350D24B-88D3-2C46-B1CF-B6D7B12D1AD1}" type="slidenum">
              <a:rPr lang="en-US" smtClean="0"/>
              <a:t>14</a:t>
            </a:fld>
            <a:endParaRPr lang="en-US"/>
          </a:p>
        </p:txBody>
      </p:sp>
    </p:spTree>
    <p:extLst>
      <p:ext uri="{BB962C8B-B14F-4D97-AF65-F5344CB8AC3E}">
        <p14:creationId xmlns:p14="http://schemas.microsoft.com/office/powerpoint/2010/main" val="618599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81101-7E70-06A0-7371-65931E05C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D99A5-5624-791D-D853-60B6C255F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47161-5BF5-887E-032D-888CCB67F2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1FF2D0-56D7-7215-06CB-02FAB1A9499D}"/>
              </a:ext>
            </a:extLst>
          </p:cNvPr>
          <p:cNvSpPr>
            <a:spLocks noGrp="1"/>
          </p:cNvSpPr>
          <p:nvPr>
            <p:ph type="sldNum" sz="quarter" idx="5"/>
          </p:nvPr>
        </p:nvSpPr>
        <p:spPr/>
        <p:txBody>
          <a:bodyPr/>
          <a:lstStyle/>
          <a:p>
            <a:fld id="{A350D24B-88D3-2C46-B1CF-B6D7B12D1AD1}" type="slidenum">
              <a:rPr lang="en-US" smtClean="0"/>
              <a:t>15</a:t>
            </a:fld>
            <a:endParaRPr lang="en-US"/>
          </a:p>
        </p:txBody>
      </p:sp>
    </p:spTree>
    <p:extLst>
      <p:ext uri="{BB962C8B-B14F-4D97-AF65-F5344CB8AC3E}">
        <p14:creationId xmlns:p14="http://schemas.microsoft.com/office/powerpoint/2010/main" val="1636477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8252A-00C4-47A1-9C00-B5CB2D97E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1D899-7773-B982-69CC-24B0C3F10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90336-9FC0-CD48-B022-E0192FBA90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A26CFF-1F4F-8968-83EF-470EAF2AC5DE}"/>
              </a:ext>
            </a:extLst>
          </p:cNvPr>
          <p:cNvSpPr>
            <a:spLocks noGrp="1"/>
          </p:cNvSpPr>
          <p:nvPr>
            <p:ph type="sldNum" sz="quarter" idx="5"/>
          </p:nvPr>
        </p:nvSpPr>
        <p:spPr/>
        <p:txBody>
          <a:bodyPr/>
          <a:lstStyle/>
          <a:p>
            <a:fld id="{A350D24B-88D3-2C46-B1CF-B6D7B12D1AD1}" type="slidenum">
              <a:rPr lang="en-US" smtClean="0"/>
              <a:t>16</a:t>
            </a:fld>
            <a:endParaRPr lang="en-US"/>
          </a:p>
        </p:txBody>
      </p:sp>
    </p:spTree>
    <p:extLst>
      <p:ext uri="{BB962C8B-B14F-4D97-AF65-F5344CB8AC3E}">
        <p14:creationId xmlns:p14="http://schemas.microsoft.com/office/powerpoint/2010/main" val="205433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4240E-83B2-A569-D498-33627A57E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31361-9D32-A786-BAB0-B2C713111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32A34-A1F4-71A0-6EA5-6594A1679D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BF7B68-174D-8F4B-0B55-49E37DCA35CB}"/>
              </a:ext>
            </a:extLst>
          </p:cNvPr>
          <p:cNvSpPr>
            <a:spLocks noGrp="1"/>
          </p:cNvSpPr>
          <p:nvPr>
            <p:ph type="sldNum" sz="quarter" idx="5"/>
          </p:nvPr>
        </p:nvSpPr>
        <p:spPr/>
        <p:txBody>
          <a:bodyPr/>
          <a:lstStyle/>
          <a:p>
            <a:fld id="{A350D24B-88D3-2C46-B1CF-B6D7B12D1AD1}" type="slidenum">
              <a:rPr lang="en-US" smtClean="0"/>
              <a:t>35</a:t>
            </a:fld>
            <a:endParaRPr lang="en-US"/>
          </a:p>
        </p:txBody>
      </p:sp>
    </p:spTree>
    <p:extLst>
      <p:ext uri="{BB962C8B-B14F-4D97-AF65-F5344CB8AC3E}">
        <p14:creationId xmlns:p14="http://schemas.microsoft.com/office/powerpoint/2010/main" val="3566851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50D24B-88D3-2C46-B1CF-B6D7B12D1AD1}" type="slidenum">
              <a:rPr lang="en-US" smtClean="0"/>
              <a:t>36</a:t>
            </a:fld>
            <a:endParaRPr lang="en-US"/>
          </a:p>
        </p:txBody>
      </p:sp>
    </p:spTree>
    <p:extLst>
      <p:ext uri="{BB962C8B-B14F-4D97-AF65-F5344CB8AC3E}">
        <p14:creationId xmlns:p14="http://schemas.microsoft.com/office/powerpoint/2010/main" val="123877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79DF7-40FF-4C29-04F5-EFBB5FC30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9C86C-EDE0-4961-9AE6-9A8244796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97AC0-9D26-75FE-3E34-F9724176C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BA9619-D97B-269C-1F25-15CFEC3528CF}"/>
              </a:ext>
            </a:extLst>
          </p:cNvPr>
          <p:cNvSpPr>
            <a:spLocks noGrp="1"/>
          </p:cNvSpPr>
          <p:nvPr>
            <p:ph type="sldNum" sz="quarter" idx="5"/>
          </p:nvPr>
        </p:nvSpPr>
        <p:spPr/>
        <p:txBody>
          <a:bodyPr/>
          <a:lstStyle/>
          <a:p>
            <a:fld id="{A350D24B-88D3-2C46-B1CF-B6D7B12D1AD1}" type="slidenum">
              <a:rPr lang="en-US" smtClean="0"/>
              <a:t>37</a:t>
            </a:fld>
            <a:endParaRPr lang="en-US"/>
          </a:p>
        </p:txBody>
      </p:sp>
    </p:spTree>
    <p:extLst>
      <p:ext uri="{BB962C8B-B14F-4D97-AF65-F5344CB8AC3E}">
        <p14:creationId xmlns:p14="http://schemas.microsoft.com/office/powerpoint/2010/main" val="4210669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65854-51EC-F29A-0E9E-CBEC5AD5829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D47E33F-27E9-C7FB-77B5-4EC74765ABC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51140D8-6CE0-8265-EC1B-06540E2CDEE6}"/>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8E4DCBC9-4CD0-2BDD-5EB9-472713568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E667B6-53DF-79E3-DFA8-F8820DFF0B1A}"/>
              </a:ext>
            </a:extLst>
          </p:cNvPr>
          <p:cNvSpPr>
            <a:spLocks noGrp="1"/>
          </p:cNvSpPr>
          <p:nvPr>
            <p:ph type="sldNum" sz="quarter" idx="12"/>
          </p:nvPr>
        </p:nvSpPr>
        <p:spPr/>
        <p:txBody>
          <a:bodyPr/>
          <a:lstStyle/>
          <a:p>
            <a:fld id="{D378CAAD-AA53-FF42-8D4B-9A5FB7FEADA5}" type="slidenum">
              <a:rPr lang="en-US" smtClean="0"/>
              <a:t>‹#›</a:t>
            </a:fld>
            <a:endParaRPr lang="en-US"/>
          </a:p>
        </p:txBody>
      </p:sp>
      <p:pic>
        <p:nvPicPr>
          <p:cNvPr id="7" name="Picture 6">
            <a:extLst>
              <a:ext uri="{FF2B5EF4-FFF2-40B4-BE49-F238E27FC236}">
                <a16:creationId xmlns:a16="http://schemas.microsoft.com/office/drawing/2014/main" id="{BCD18150-C108-5E51-93A7-428A7578EA59}"/>
              </a:ext>
            </a:extLst>
          </p:cNvPr>
          <p:cNvPicPr>
            <a:picLocks noChangeAspect="1"/>
          </p:cNvPicPr>
          <p:nvPr userDrawn="1"/>
        </p:nvPicPr>
        <p:blipFill rotWithShape="1">
          <a:blip r:embed="rId2"/>
          <a:srcRect t="20109" b="11440"/>
          <a:stretch/>
        </p:blipFill>
        <p:spPr bwMode="auto">
          <a:xfrm>
            <a:off x="9503401" y="136525"/>
            <a:ext cx="2479097" cy="113113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54349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D5C9-2E5B-CC68-97B7-525E06BDF18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25C8A3C-C579-295E-8B3C-7FA8D34774D0}"/>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53F0A2D-39C1-AA59-BB7A-EDA1656EF52E}"/>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DD67E359-7668-CA1A-6E4D-C96D57ABC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5D191D-8C13-5F15-7C90-0094C28D32B2}"/>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2363762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FAD2C-BFB9-76FC-F05B-B3C2AA76B94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6572601-7E99-9B54-F09A-131B5F9E163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EB7C9DF-9B0D-FB6F-CC34-DA955CDD1CFD}"/>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4E90CB17-2373-05D1-89A3-0E870BF1B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22AF63-9CA1-C9F9-D125-02ECDAE26B22}"/>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114744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94365-0BCF-1F5E-2A5B-D2DAC2ADCA8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3620FC8-E8B3-42FA-FDD5-D77AF15E858F}"/>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D0EA77C-2FF2-9410-36EB-6E991ABE5A5E}"/>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034F2A3-CCFB-5E02-5530-070E2D0D3259}"/>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6" name="Footer Placeholder 5">
            <a:extLst>
              <a:ext uri="{FF2B5EF4-FFF2-40B4-BE49-F238E27FC236}">
                <a16:creationId xmlns:a16="http://schemas.microsoft.com/office/drawing/2014/main" id="{006BA9CB-2AD5-DFF2-DF8B-91DCB9F74C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C6A8F1-C220-9934-7ACD-2774B92F0C1F}"/>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26810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79C69-8E89-0119-E306-6BFCFF462895}"/>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D1840B-CB9A-DFE3-CA70-43DE98B0808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66745B1-D1BE-87B7-EC20-024120456B20}"/>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8964986-DFC6-C9A5-0D14-811223EC880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A11A48-F28F-CF9E-BE5D-798EC32329F2}"/>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686CA94-40CC-EDBA-9052-DF8B1144D0CD}"/>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8" name="Footer Placeholder 7">
            <a:extLst>
              <a:ext uri="{FF2B5EF4-FFF2-40B4-BE49-F238E27FC236}">
                <a16:creationId xmlns:a16="http://schemas.microsoft.com/office/drawing/2014/main" id="{1E17844B-2547-C9B0-F50B-D083AC5B34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3CE90A-F2FA-AB97-0D3E-8CBE73E97A79}"/>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259603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66E8-0ED4-188D-4EB8-03A739ABF1B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EE30034-C698-3E41-D793-D0FABE77E2E4}"/>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4" name="Footer Placeholder 3">
            <a:extLst>
              <a:ext uri="{FF2B5EF4-FFF2-40B4-BE49-F238E27FC236}">
                <a16:creationId xmlns:a16="http://schemas.microsoft.com/office/drawing/2014/main" id="{A758AFBC-9B88-6A5E-1FE4-D147B7F163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007B3B-4A0E-E996-EA3F-0C121D5D95DF}"/>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267244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8784A7-247E-18FB-F1DA-B748E181969D}"/>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3" name="Footer Placeholder 2">
            <a:extLst>
              <a:ext uri="{FF2B5EF4-FFF2-40B4-BE49-F238E27FC236}">
                <a16:creationId xmlns:a16="http://schemas.microsoft.com/office/drawing/2014/main" id="{C7D6E05A-6258-AC8A-3DBD-E1A377DC07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871517-ABD7-4F2A-A855-359AA312F415}"/>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49942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6B300-91FB-1C4E-98F8-34A2C999563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558C8AB-6792-9B24-C820-A149FF89822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B027B7B-CB01-EFC0-8989-0CFAE2A80C6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34EC9D-FD1C-C8C7-C2DD-DD3D5AF15099}"/>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6" name="Footer Placeholder 5">
            <a:extLst>
              <a:ext uri="{FF2B5EF4-FFF2-40B4-BE49-F238E27FC236}">
                <a16:creationId xmlns:a16="http://schemas.microsoft.com/office/drawing/2014/main" id="{D0815315-9F05-D84D-045B-B66F425AF2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DE82E-B9C8-DF2C-74D0-A47171204933}"/>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64076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769D-7302-D803-2365-5CEFF28F59B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F7F1AB4-0A82-2B98-DFB6-0DCEA6EDD5E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1C786D-40BE-0404-8CD2-7BBD4E67C09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F38F19-94B4-6341-818D-F0F75BC32B2B}"/>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6" name="Footer Placeholder 5">
            <a:extLst>
              <a:ext uri="{FF2B5EF4-FFF2-40B4-BE49-F238E27FC236}">
                <a16:creationId xmlns:a16="http://schemas.microsoft.com/office/drawing/2014/main" id="{A2C4201B-A0B5-1B4B-93AB-1F99F143D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A703D3-D0A3-BB71-72E6-ADF054714F94}"/>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478499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08EC-D6C5-3BB0-6E5D-F2DA8A8B65B4}"/>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C95114B-432A-DB0B-51CF-EED823E4AD1E}"/>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548566-3021-5D5F-B378-0B6DE3F8FE5A}"/>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B46907ED-CB9C-3480-FD92-7C4CCEC62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6A456D-916C-ECF5-24D8-D89C4FBCACE5}"/>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3962413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C170D6-65F1-4984-A96E-A1C4328A3202}"/>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33A4F79-8899-4E9B-33A5-2F5481B7833A}"/>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E62B36-87A4-DD9C-DAEA-40B0974B4715}"/>
              </a:ext>
            </a:extLst>
          </p:cNvPr>
          <p:cNvSpPr>
            <a:spLocks noGrp="1"/>
          </p:cNvSpPr>
          <p:nvPr>
            <p:ph type="dt" sz="half" idx="10"/>
          </p:nvPr>
        </p:nvSpPr>
        <p:spPr/>
        <p:txBody>
          <a:body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1EAB6213-AA5B-07B8-C8D5-3A6A195480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92017-B38C-739E-2C21-342D6326B24F}"/>
              </a:ext>
            </a:extLst>
          </p:cNvPr>
          <p:cNvSpPr>
            <a:spLocks noGrp="1"/>
          </p:cNvSpPr>
          <p:nvPr>
            <p:ph type="sldNum" sz="quarter" idx="12"/>
          </p:nvPr>
        </p:nvSpPr>
        <p:spPr/>
        <p:txBody>
          <a:bodyPr/>
          <a:lstStyle/>
          <a:p>
            <a:fld id="{D378CAAD-AA53-FF42-8D4B-9A5FB7FEADA5}" type="slidenum">
              <a:rPr lang="en-US" smtClean="0"/>
              <a:t>‹#›</a:t>
            </a:fld>
            <a:endParaRPr lang="en-US"/>
          </a:p>
        </p:txBody>
      </p:sp>
    </p:spTree>
    <p:extLst>
      <p:ext uri="{BB962C8B-B14F-4D97-AF65-F5344CB8AC3E}">
        <p14:creationId xmlns:p14="http://schemas.microsoft.com/office/powerpoint/2010/main" val="197266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D65D0A8-C75B-50AC-8489-3B9805C2FC2C}"/>
              </a:ext>
            </a:extLst>
          </p:cNvPr>
          <p:cNvSpPr/>
          <p:nvPr userDrawn="1"/>
        </p:nvSpPr>
        <p:spPr>
          <a:xfrm>
            <a:off x="130628" y="125639"/>
            <a:ext cx="11930743" cy="6584950"/>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4E27CD01-DD94-2DD8-2AA0-AB66CB4BC4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1F9EB8-B6AA-B548-9E00-2463FA488DDE}" type="datetimeFigureOut">
              <a:rPr lang="en-US" smtClean="0"/>
              <a:t>11/19/25</a:t>
            </a:fld>
            <a:endParaRPr lang="en-US"/>
          </a:p>
        </p:txBody>
      </p:sp>
      <p:sp>
        <p:nvSpPr>
          <p:cNvPr id="5" name="Footer Placeholder 4">
            <a:extLst>
              <a:ext uri="{FF2B5EF4-FFF2-40B4-BE49-F238E27FC236}">
                <a16:creationId xmlns:a16="http://schemas.microsoft.com/office/drawing/2014/main" id="{F65F4E06-AF6F-4611-397E-CAAA3E15C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B5902CE-F49B-79B2-3497-9F084AB97B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78CAAD-AA53-FF42-8D4B-9A5FB7FEADA5}" type="slidenum">
              <a:rPr lang="en-US" smtClean="0"/>
              <a:t>‹#›</a:t>
            </a:fld>
            <a:endParaRPr lang="en-US"/>
          </a:p>
        </p:txBody>
      </p:sp>
      <p:pic>
        <p:nvPicPr>
          <p:cNvPr id="7" name="Picture 6">
            <a:extLst>
              <a:ext uri="{FF2B5EF4-FFF2-40B4-BE49-F238E27FC236}">
                <a16:creationId xmlns:a16="http://schemas.microsoft.com/office/drawing/2014/main" id="{99DA95CA-EE13-7870-F747-9F4FABB65619}"/>
              </a:ext>
            </a:extLst>
          </p:cNvPr>
          <p:cNvPicPr>
            <a:picLocks noChangeAspect="1"/>
          </p:cNvPicPr>
          <p:nvPr userDrawn="1"/>
        </p:nvPicPr>
        <p:blipFill rotWithShape="1">
          <a:blip r:embed="rId13"/>
          <a:srcRect t="20109" b="11440"/>
          <a:stretch/>
        </p:blipFill>
        <p:spPr bwMode="auto">
          <a:xfrm>
            <a:off x="9339941" y="234497"/>
            <a:ext cx="2743200" cy="1251633"/>
          </a:xfrm>
          <a:prstGeom prst="rect">
            <a:avLst/>
          </a:prstGeom>
          <a:ln>
            <a:noFill/>
          </a:ln>
          <a:extLst>
            <a:ext uri="{53640926-AAD7-44D8-BBD7-CCE9431645EC}">
              <a14:shadowObscured xmlns:a14="http://schemas.microsoft.com/office/drawing/2010/main"/>
            </a:ext>
          </a:extLst>
        </p:spPr>
      </p:pic>
      <p:pic>
        <p:nvPicPr>
          <p:cNvPr id="3" name="Picture 2" descr="A green logo with leaves&#10;&#10;Description automatically generated with medium confidence">
            <a:extLst>
              <a:ext uri="{FF2B5EF4-FFF2-40B4-BE49-F238E27FC236}">
                <a16:creationId xmlns:a16="http://schemas.microsoft.com/office/drawing/2014/main" id="{5FB93CB0-F45E-2D22-8948-B5C3D4264C7D}"/>
              </a:ext>
            </a:extLst>
          </p:cNvPr>
          <p:cNvPicPr>
            <a:picLocks noChangeAspect="1"/>
          </p:cNvPicPr>
          <p:nvPr userDrawn="1"/>
        </p:nvPicPr>
        <p:blipFill>
          <a:blip r:embed="rId14">
            <a:alphaModFix amt="20000"/>
          </a:blip>
          <a:stretch>
            <a:fillRect/>
          </a:stretch>
        </p:blipFill>
        <p:spPr>
          <a:xfrm>
            <a:off x="708715" y="794324"/>
            <a:ext cx="10375746" cy="6389006"/>
          </a:xfrm>
          <a:prstGeom prst="rect">
            <a:avLst/>
          </a:prstGeom>
        </p:spPr>
      </p:pic>
    </p:spTree>
    <p:extLst>
      <p:ext uri="{BB962C8B-B14F-4D97-AF65-F5344CB8AC3E}">
        <p14:creationId xmlns:p14="http://schemas.microsoft.com/office/powerpoint/2010/main" val="894889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75EA3D-74D6-059A-0A09-1E5F640455A5}"/>
              </a:ext>
            </a:extLst>
          </p:cNvPr>
          <p:cNvPicPr>
            <a:picLocks noChangeAspect="1"/>
          </p:cNvPicPr>
          <p:nvPr/>
        </p:nvPicPr>
        <p:blipFill rotWithShape="1">
          <a:blip r:embed="rId2"/>
          <a:srcRect t="20109" b="11440"/>
          <a:stretch/>
        </p:blipFill>
        <p:spPr bwMode="auto">
          <a:xfrm>
            <a:off x="1040423" y="472429"/>
            <a:ext cx="9894472" cy="4514524"/>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A31DA9D4-8AED-B56F-0D7F-79F8A59F48A0}"/>
              </a:ext>
            </a:extLst>
          </p:cNvPr>
          <p:cNvSpPr/>
          <p:nvPr/>
        </p:nvSpPr>
        <p:spPr>
          <a:xfrm>
            <a:off x="9044772" y="170822"/>
            <a:ext cx="2971800" cy="1292469"/>
          </a:xfrm>
          <a:prstGeom prst="rect">
            <a:avLst/>
          </a:prstGeom>
          <a:solidFill>
            <a:schemeClr val="accent6">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97235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8BD0E-44B2-3857-99A8-D80CF9A3181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6F51D-09FF-E47A-B649-DAB5A1B67151}"/>
              </a:ext>
            </a:extLst>
          </p:cNvPr>
          <p:cNvSpPr txBox="1"/>
          <p:nvPr/>
        </p:nvSpPr>
        <p:spPr>
          <a:xfrm>
            <a:off x="4219014" y="329193"/>
            <a:ext cx="2699778"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WHY?</a:t>
            </a:r>
          </a:p>
        </p:txBody>
      </p:sp>
      <p:sp>
        <p:nvSpPr>
          <p:cNvPr id="5" name="TextBox 4">
            <a:extLst>
              <a:ext uri="{FF2B5EF4-FFF2-40B4-BE49-F238E27FC236}">
                <a16:creationId xmlns:a16="http://schemas.microsoft.com/office/drawing/2014/main" id="{3A0744D8-7091-021E-ED9C-3D3CA770B6D4}"/>
              </a:ext>
            </a:extLst>
          </p:cNvPr>
          <p:cNvSpPr txBox="1"/>
          <p:nvPr/>
        </p:nvSpPr>
        <p:spPr>
          <a:xfrm>
            <a:off x="1218533" y="1898853"/>
            <a:ext cx="9124614" cy="4154984"/>
          </a:xfrm>
          <a:prstGeom prst="rect">
            <a:avLst/>
          </a:prstGeom>
          <a:noFill/>
        </p:spPr>
        <p:txBody>
          <a:bodyPr wrap="non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Local Plan Demand for Houses</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HBO Allocation of 100+ Houses</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Sharing the Benefits Concept</a:t>
            </a:r>
          </a:p>
          <a:p>
            <a:pPr algn="ctr"/>
            <a:r>
              <a:rPr lang="en-US" sz="4400" u="sng" dirty="0">
                <a:solidFill>
                  <a:schemeClr val="accent6">
                    <a:lumMod val="75000"/>
                  </a:schemeClr>
                </a:solidFill>
                <a:latin typeface="Adobe Arabic" panose="02040503050201020203" pitchFamily="18" charset="-78"/>
                <a:cs typeface="Adobe Arabic" panose="02040503050201020203" pitchFamily="18" charset="-78"/>
              </a:rPr>
              <a:t>No Previous Benefit to HBO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Need for Truly Affordable Homes</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Need to Ensure the Sustainability of our Community</a:t>
            </a:r>
          </a:p>
        </p:txBody>
      </p:sp>
    </p:spTree>
    <p:extLst>
      <p:ext uri="{BB962C8B-B14F-4D97-AF65-F5344CB8AC3E}">
        <p14:creationId xmlns:p14="http://schemas.microsoft.com/office/powerpoint/2010/main" val="1780422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D3425-B661-F2C4-FEA7-63A7393174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30695BB-7997-1EB5-9EB7-4C2B8D93A494}"/>
              </a:ext>
            </a:extLst>
          </p:cNvPr>
          <p:cNvSpPr txBox="1"/>
          <p:nvPr/>
        </p:nvSpPr>
        <p:spPr>
          <a:xfrm>
            <a:off x="3705254" y="329193"/>
            <a:ext cx="3727302"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WANTS?</a:t>
            </a:r>
          </a:p>
        </p:txBody>
      </p:sp>
      <p:sp>
        <p:nvSpPr>
          <p:cNvPr id="5" name="TextBox 4">
            <a:extLst>
              <a:ext uri="{FF2B5EF4-FFF2-40B4-BE49-F238E27FC236}">
                <a16:creationId xmlns:a16="http://schemas.microsoft.com/office/drawing/2014/main" id="{61F042AB-FE64-AF8C-703E-70DA9802AE12}"/>
              </a:ext>
            </a:extLst>
          </p:cNvPr>
          <p:cNvSpPr txBox="1"/>
          <p:nvPr/>
        </p:nvSpPr>
        <p:spPr>
          <a:xfrm>
            <a:off x="3269579" y="2236309"/>
            <a:ext cx="4698762" cy="3046988"/>
          </a:xfrm>
          <a:prstGeom prst="rect">
            <a:avLst/>
          </a:prstGeom>
          <a:noFill/>
        </p:spPr>
        <p:txBody>
          <a:bodyPr wrap="square" rtlCol="0">
            <a:spAutoFit/>
          </a:bodyPr>
          <a:lstStyle/>
          <a:p>
            <a:pPr algn="ctr"/>
            <a:r>
              <a:rPr lang="en-US" sz="9600" dirty="0">
                <a:solidFill>
                  <a:schemeClr val="accent6">
                    <a:lumMod val="75000"/>
                  </a:schemeClr>
                </a:solidFill>
                <a:latin typeface="Adobe Arabic" panose="02040503050201020203" pitchFamily="18" charset="-78"/>
                <a:cs typeface="Adobe Arabic" panose="02040503050201020203" pitchFamily="18" charset="-78"/>
              </a:rPr>
              <a:t>HOMES</a:t>
            </a:r>
          </a:p>
          <a:p>
            <a:pPr algn="ctr"/>
            <a:r>
              <a:rPr lang="en-US" sz="9600" dirty="0">
                <a:solidFill>
                  <a:schemeClr val="accent6">
                    <a:lumMod val="75000"/>
                  </a:schemeClr>
                </a:solidFill>
                <a:latin typeface="Adobe Arabic" panose="02040503050201020203" pitchFamily="18" charset="-78"/>
                <a:cs typeface="Adobe Arabic" panose="02040503050201020203" pitchFamily="18" charset="-78"/>
              </a:rPr>
              <a:t>MONEY</a:t>
            </a:r>
          </a:p>
        </p:txBody>
      </p:sp>
    </p:spTree>
    <p:extLst>
      <p:ext uri="{BB962C8B-B14F-4D97-AF65-F5344CB8AC3E}">
        <p14:creationId xmlns:p14="http://schemas.microsoft.com/office/powerpoint/2010/main" val="1181781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867A2-8A1D-542C-8EBB-5AE46F7549B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C322727-A5EA-BCE3-FDC8-54089E2E8C29}"/>
              </a:ext>
            </a:extLst>
          </p:cNvPr>
          <p:cNvSpPr txBox="1"/>
          <p:nvPr/>
        </p:nvSpPr>
        <p:spPr>
          <a:xfrm>
            <a:off x="999787" y="319766"/>
            <a:ext cx="7912744"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ACHIEVE WANTS?</a:t>
            </a:r>
          </a:p>
        </p:txBody>
      </p:sp>
      <p:sp>
        <p:nvSpPr>
          <p:cNvPr id="5" name="TextBox 4">
            <a:extLst>
              <a:ext uri="{FF2B5EF4-FFF2-40B4-BE49-F238E27FC236}">
                <a16:creationId xmlns:a16="http://schemas.microsoft.com/office/drawing/2014/main" id="{9713114E-2BA4-DE08-1964-0ECFEC179BAD}"/>
              </a:ext>
            </a:extLst>
          </p:cNvPr>
          <p:cNvSpPr txBox="1"/>
          <p:nvPr/>
        </p:nvSpPr>
        <p:spPr>
          <a:xfrm>
            <a:off x="228600" y="1702908"/>
            <a:ext cx="11647713" cy="4832092"/>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“To conduct business, discussions, negotiations and activities which benefit the community and in particular (without limitation) to receiving monies, land and other assets from donations, grants, planning and other agreements with third parties with the purpose of using such to benefit the community and infrastructure, including local </a:t>
            </a:r>
            <a:r>
              <a:rPr lang="en-US" sz="4400" dirty="0" err="1">
                <a:solidFill>
                  <a:schemeClr val="accent6">
                    <a:lumMod val="75000"/>
                  </a:schemeClr>
                </a:solidFill>
                <a:latin typeface="Adobe Arabic" panose="02040503050201020203" pitchFamily="18" charset="-78"/>
                <a:cs typeface="Adobe Arabic" panose="02040503050201020203" pitchFamily="18" charset="-78"/>
              </a:rPr>
              <a:t>organisations</a:t>
            </a:r>
            <a:r>
              <a:rPr lang="en-US" sz="4400" dirty="0">
                <a:solidFill>
                  <a:schemeClr val="accent6">
                    <a:lumMod val="75000"/>
                  </a:schemeClr>
                </a:solidFill>
                <a:latin typeface="Adobe Arabic" panose="02040503050201020203" pitchFamily="18" charset="-78"/>
                <a:cs typeface="Adobe Arabic" panose="02040503050201020203" pitchFamily="18" charset="-78"/>
              </a:rPr>
              <a:t>, local charities, nominated Housing Associations, Hatfield Broad Oak Parish Council and others.”</a:t>
            </a:r>
          </a:p>
        </p:txBody>
      </p:sp>
    </p:spTree>
    <p:extLst>
      <p:ext uri="{BB962C8B-B14F-4D97-AF65-F5344CB8AC3E}">
        <p14:creationId xmlns:p14="http://schemas.microsoft.com/office/powerpoint/2010/main" val="289753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5CA00-BD53-EB51-39B2-7C50D6200C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DA0F049-0906-6B57-8C38-EA5EC2D49C90}"/>
              </a:ext>
            </a:extLst>
          </p:cNvPr>
          <p:cNvPicPr>
            <a:picLocks noChangeAspect="1"/>
          </p:cNvPicPr>
          <p:nvPr/>
        </p:nvPicPr>
        <p:blipFill rotWithShape="1">
          <a:blip r:embed="rId2"/>
          <a:srcRect t="20109" b="11440"/>
          <a:stretch/>
        </p:blipFill>
        <p:spPr bwMode="auto">
          <a:xfrm>
            <a:off x="880164" y="472429"/>
            <a:ext cx="9894472" cy="4514524"/>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98A6E4C7-2707-98E7-65D2-F9CEE1D0C604}"/>
              </a:ext>
            </a:extLst>
          </p:cNvPr>
          <p:cNvSpPr/>
          <p:nvPr/>
        </p:nvSpPr>
        <p:spPr>
          <a:xfrm>
            <a:off x="8957687" y="203479"/>
            <a:ext cx="2971800" cy="1292469"/>
          </a:xfrm>
          <a:prstGeom prst="rect">
            <a:avLst/>
          </a:prstGeom>
          <a:solidFill>
            <a:schemeClr val="accent6">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0BEE1E53-5440-3D52-A0BB-8534A174308F}"/>
              </a:ext>
            </a:extLst>
          </p:cNvPr>
          <p:cNvSpPr txBox="1"/>
          <p:nvPr/>
        </p:nvSpPr>
        <p:spPr>
          <a:xfrm>
            <a:off x="1283368" y="5380607"/>
            <a:ext cx="9097362" cy="769441"/>
          </a:xfrm>
          <a:prstGeom prst="rect">
            <a:avLst/>
          </a:prstGeom>
          <a:noFill/>
        </p:spPr>
        <p:txBody>
          <a:bodyPr wrap="non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Parish Council Supported Establishing the Company</a:t>
            </a:r>
          </a:p>
        </p:txBody>
      </p:sp>
    </p:spTree>
    <p:extLst>
      <p:ext uri="{BB962C8B-B14F-4D97-AF65-F5344CB8AC3E}">
        <p14:creationId xmlns:p14="http://schemas.microsoft.com/office/powerpoint/2010/main" val="180603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4A8273-D4A4-8ACA-5138-82B8022F501A}"/>
              </a:ext>
            </a:extLst>
          </p:cNvPr>
          <p:cNvSpPr txBox="1"/>
          <p:nvPr/>
        </p:nvSpPr>
        <p:spPr>
          <a:xfrm>
            <a:off x="3824676" y="329193"/>
            <a:ext cx="348845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STATUS</a:t>
            </a:r>
          </a:p>
        </p:txBody>
      </p:sp>
      <p:sp>
        <p:nvSpPr>
          <p:cNvPr id="5" name="TextBox 4">
            <a:extLst>
              <a:ext uri="{FF2B5EF4-FFF2-40B4-BE49-F238E27FC236}">
                <a16:creationId xmlns:a16="http://schemas.microsoft.com/office/drawing/2014/main" id="{9158A4E3-C58D-72DC-F016-32D7C4CF35BF}"/>
              </a:ext>
            </a:extLst>
          </p:cNvPr>
          <p:cNvSpPr txBox="1"/>
          <p:nvPr/>
        </p:nvSpPr>
        <p:spPr>
          <a:xfrm>
            <a:off x="1380099" y="1664100"/>
            <a:ext cx="8377614" cy="5016758"/>
          </a:xfrm>
          <a:prstGeom prst="rect">
            <a:avLst/>
          </a:prstGeom>
          <a:noFill/>
        </p:spPr>
        <p:txBody>
          <a:bodyPr wrap="none" rtlCol="0">
            <a:spAutoFit/>
          </a:bodyPr>
          <a:lstStyle/>
          <a:p>
            <a:pPr algn="ctr"/>
            <a:r>
              <a:rPr lang="en-US" sz="4000" b="1" u="sng" dirty="0">
                <a:solidFill>
                  <a:schemeClr val="accent6">
                    <a:lumMod val="75000"/>
                  </a:schemeClr>
                </a:solidFill>
                <a:latin typeface="Adobe Arabic" panose="02040503050201020203" pitchFamily="18" charset="-78"/>
                <a:cs typeface="Adobe Arabic" panose="02040503050201020203" pitchFamily="18" charset="-78"/>
              </a:rPr>
              <a:t>COMMUNITY INTEREST COMPANY</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Approved by the Regulator</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Asset Lock</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Memorandum of Understanding with Parish Council</a:t>
            </a:r>
          </a:p>
          <a:p>
            <a:pPr algn="ctr"/>
            <a:r>
              <a:rPr lang="en-US" sz="4000" b="1" u="sng" dirty="0">
                <a:solidFill>
                  <a:schemeClr val="accent6">
                    <a:lumMod val="75000"/>
                  </a:schemeClr>
                </a:solidFill>
                <a:latin typeface="Adobe Arabic" panose="02040503050201020203" pitchFamily="18" charset="-78"/>
                <a:cs typeface="Adobe Arabic" panose="02040503050201020203" pitchFamily="18" charset="-78"/>
              </a:rPr>
              <a:t>COMMUNITY LAND TRUST</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Approved Membership of CLT Network</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Community Involvement</a:t>
            </a:r>
            <a:br>
              <a:rPr lang="en-US" sz="4000" dirty="0">
                <a:solidFill>
                  <a:schemeClr val="accent6">
                    <a:lumMod val="75000"/>
                  </a:schemeClr>
                </a:solidFill>
                <a:latin typeface="Adobe Arabic" panose="02040503050201020203" pitchFamily="18" charset="-78"/>
                <a:cs typeface="Adobe Arabic" panose="02040503050201020203" pitchFamily="18" charset="-78"/>
              </a:rPr>
            </a:br>
            <a:r>
              <a:rPr lang="en-US" sz="4000" dirty="0">
                <a:solidFill>
                  <a:schemeClr val="accent6">
                    <a:lumMod val="75000"/>
                  </a:schemeClr>
                </a:solidFill>
                <a:latin typeface="Adobe Arabic" panose="02040503050201020203" pitchFamily="18" charset="-78"/>
                <a:cs typeface="Adobe Arabic" panose="02040503050201020203" pitchFamily="18" charset="-78"/>
              </a:rPr>
              <a:t>Locally Driven</a:t>
            </a:r>
          </a:p>
        </p:txBody>
      </p:sp>
      <p:pic>
        <p:nvPicPr>
          <p:cNvPr id="6" name="Graphic 1">
            <a:extLst>
              <a:ext uri="{FF2B5EF4-FFF2-40B4-BE49-F238E27FC236}">
                <a16:creationId xmlns:a16="http://schemas.microsoft.com/office/drawing/2014/main" id="{C0F3FE86-3017-8525-A70E-0731F9EBB5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07312" y="4837994"/>
            <a:ext cx="2294548" cy="909661"/>
          </a:xfrm>
          <a:prstGeom prst="rect">
            <a:avLst/>
          </a:prstGeom>
        </p:spPr>
      </p:pic>
      <p:cxnSp>
        <p:nvCxnSpPr>
          <p:cNvPr id="7" name="Straight Connector 6">
            <a:extLst>
              <a:ext uri="{FF2B5EF4-FFF2-40B4-BE49-F238E27FC236}">
                <a16:creationId xmlns:a16="http://schemas.microsoft.com/office/drawing/2014/main" id="{7B44CDF0-9251-C949-3806-2859A42F01A6}"/>
              </a:ext>
            </a:extLst>
          </p:cNvPr>
          <p:cNvCxnSpPr/>
          <p:nvPr/>
        </p:nvCxnSpPr>
        <p:spPr>
          <a:xfrm>
            <a:off x="1624361" y="4150401"/>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43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E407D-75A9-2E37-7A5F-A4824944040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897EF2-3828-1834-ACAA-90E3C735D14D}"/>
              </a:ext>
            </a:extLst>
          </p:cNvPr>
          <p:cNvPicPr>
            <a:picLocks noChangeAspect="1"/>
          </p:cNvPicPr>
          <p:nvPr/>
        </p:nvPicPr>
        <p:blipFill rotWithShape="1">
          <a:blip r:embed="rId2"/>
          <a:srcRect t="20109" b="11440"/>
          <a:stretch/>
        </p:blipFill>
        <p:spPr bwMode="auto">
          <a:xfrm>
            <a:off x="861310" y="472429"/>
            <a:ext cx="9894472" cy="4514524"/>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9A760FA7-4DC9-A1DB-9790-70817B1C48E5}"/>
              </a:ext>
            </a:extLst>
          </p:cNvPr>
          <p:cNvSpPr/>
          <p:nvPr/>
        </p:nvSpPr>
        <p:spPr>
          <a:xfrm>
            <a:off x="8957687" y="203479"/>
            <a:ext cx="2971800" cy="1292469"/>
          </a:xfrm>
          <a:prstGeom prst="rect">
            <a:avLst/>
          </a:prstGeom>
          <a:solidFill>
            <a:schemeClr val="accent6">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75E4A29B-3987-4A9E-F19F-195369580B87}"/>
              </a:ext>
            </a:extLst>
          </p:cNvPr>
          <p:cNvSpPr txBox="1"/>
          <p:nvPr/>
        </p:nvSpPr>
        <p:spPr>
          <a:xfrm>
            <a:off x="2472915" y="5042708"/>
            <a:ext cx="7029488" cy="1446550"/>
          </a:xfrm>
          <a:prstGeom prst="rect">
            <a:avLst/>
          </a:prstGeom>
          <a:noFill/>
        </p:spPr>
        <p:txBody>
          <a:bodyPr wrap="non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INTEREST COMPANY</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LAND TRUST</a:t>
            </a:r>
          </a:p>
        </p:txBody>
      </p:sp>
      <p:cxnSp>
        <p:nvCxnSpPr>
          <p:cNvPr id="7" name="Straight Connector 6">
            <a:extLst>
              <a:ext uri="{FF2B5EF4-FFF2-40B4-BE49-F238E27FC236}">
                <a16:creationId xmlns:a16="http://schemas.microsoft.com/office/drawing/2014/main" id="{ED6DB138-E131-2C20-660A-E46927047108}"/>
              </a:ext>
            </a:extLst>
          </p:cNvPr>
          <p:cNvCxnSpPr/>
          <p:nvPr/>
        </p:nvCxnSpPr>
        <p:spPr>
          <a:xfrm>
            <a:off x="1929161" y="4906537"/>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9550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60668-058C-6264-957E-CBB8EEB88BE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1FEE76D-E96A-9527-A903-1B0214DDEFF4}"/>
              </a:ext>
            </a:extLst>
          </p:cNvPr>
          <p:cNvSpPr txBox="1"/>
          <p:nvPr/>
        </p:nvSpPr>
        <p:spPr>
          <a:xfrm>
            <a:off x="198206" y="6142729"/>
            <a:ext cx="5703806" cy="646331"/>
          </a:xfrm>
          <a:prstGeom prst="rect">
            <a:avLst/>
          </a:prstGeom>
          <a:noFill/>
        </p:spPr>
        <p:txBody>
          <a:bodyPr wrap="none" rtlCol="0">
            <a:spAutoFit/>
          </a:bodyPr>
          <a:lstStyle/>
          <a:p>
            <a:pPr algn="ctr"/>
            <a:r>
              <a:rPr lang="en-US" sz="3600" dirty="0" err="1">
                <a:solidFill>
                  <a:srgbClr val="63CB29"/>
                </a:solidFill>
                <a:latin typeface="Adobe Arabic" panose="02040503050201020203" pitchFamily="18" charset="-78"/>
                <a:cs typeface="Adobe Arabic" panose="02040503050201020203" pitchFamily="18" charset="-78"/>
              </a:rPr>
              <a:t>Broadoak</a:t>
            </a:r>
            <a:r>
              <a:rPr lang="en-US" sz="3600" dirty="0">
                <a:solidFill>
                  <a:srgbClr val="63CB29"/>
                </a:solidFill>
                <a:latin typeface="Adobe Arabic" panose="02040503050201020203" pitchFamily="18" charset="-78"/>
                <a:cs typeface="Adobe Arabic" panose="02040503050201020203" pitchFamily="18" charset="-78"/>
              </a:rPr>
              <a:t> Community Investments CIC</a:t>
            </a:r>
          </a:p>
        </p:txBody>
      </p:sp>
      <p:sp>
        <p:nvSpPr>
          <p:cNvPr id="5" name="TextBox 4">
            <a:extLst>
              <a:ext uri="{FF2B5EF4-FFF2-40B4-BE49-F238E27FC236}">
                <a16:creationId xmlns:a16="http://schemas.microsoft.com/office/drawing/2014/main" id="{AB931C34-6FC9-AECB-1635-5C84F7B90B58}"/>
              </a:ext>
            </a:extLst>
          </p:cNvPr>
          <p:cNvSpPr txBox="1"/>
          <p:nvPr/>
        </p:nvSpPr>
        <p:spPr>
          <a:xfrm>
            <a:off x="708273" y="335845"/>
            <a:ext cx="9412325" cy="4031873"/>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INTEREST COMPANY</a:t>
            </a:r>
          </a:p>
          <a:p>
            <a:pPr algn="ctr"/>
            <a:r>
              <a:rPr lang="en-US" sz="4800" dirty="0">
                <a:solidFill>
                  <a:schemeClr val="accent6">
                    <a:lumMod val="75000"/>
                  </a:schemeClr>
                </a:solidFill>
                <a:latin typeface="Adobe Arabic" panose="02040503050201020203" pitchFamily="18" charset="-78"/>
                <a:cs typeface="Adobe Arabic" panose="02040503050201020203" pitchFamily="18" charset="-78"/>
              </a:rPr>
              <a:t>Asset Lock</a:t>
            </a:r>
          </a:p>
          <a:p>
            <a:pPr algn="ctr"/>
            <a:endParaRPr lang="en-US" sz="44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The Company shall not transfer any of its assets other than for the benefit of the community and for other than for full consideration.</a:t>
            </a:r>
          </a:p>
        </p:txBody>
      </p:sp>
      <p:cxnSp>
        <p:nvCxnSpPr>
          <p:cNvPr id="8" name="Straight Connector 7">
            <a:extLst>
              <a:ext uri="{FF2B5EF4-FFF2-40B4-BE49-F238E27FC236}">
                <a16:creationId xmlns:a16="http://schemas.microsoft.com/office/drawing/2014/main" id="{588674C7-3C18-5266-02B3-5885678D9880}"/>
              </a:ext>
            </a:extLst>
          </p:cNvPr>
          <p:cNvCxnSpPr/>
          <p:nvPr/>
        </p:nvCxnSpPr>
        <p:spPr>
          <a:xfrm>
            <a:off x="1549716" y="2020267"/>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0574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EC29B-F5AD-8E52-0763-3CBB0F76B85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F10B76-6D9B-D93E-A93E-7BE465AF18C7}"/>
              </a:ext>
            </a:extLst>
          </p:cNvPr>
          <p:cNvSpPr txBox="1"/>
          <p:nvPr/>
        </p:nvSpPr>
        <p:spPr>
          <a:xfrm>
            <a:off x="198206" y="6142729"/>
            <a:ext cx="5703806" cy="646331"/>
          </a:xfrm>
          <a:prstGeom prst="rect">
            <a:avLst/>
          </a:prstGeom>
          <a:noFill/>
        </p:spPr>
        <p:txBody>
          <a:bodyPr wrap="none" rtlCol="0">
            <a:spAutoFit/>
          </a:bodyPr>
          <a:lstStyle/>
          <a:p>
            <a:pPr algn="ctr"/>
            <a:r>
              <a:rPr lang="en-US" sz="3600" dirty="0" err="1">
                <a:solidFill>
                  <a:srgbClr val="63CB29"/>
                </a:solidFill>
                <a:latin typeface="Adobe Arabic" panose="02040503050201020203" pitchFamily="18" charset="-78"/>
                <a:cs typeface="Adobe Arabic" panose="02040503050201020203" pitchFamily="18" charset="-78"/>
              </a:rPr>
              <a:t>Broadoak</a:t>
            </a:r>
            <a:r>
              <a:rPr lang="en-US" sz="3600" dirty="0">
                <a:solidFill>
                  <a:srgbClr val="63CB29"/>
                </a:solidFill>
                <a:latin typeface="Adobe Arabic" panose="02040503050201020203" pitchFamily="18" charset="-78"/>
                <a:cs typeface="Adobe Arabic" panose="02040503050201020203" pitchFamily="18" charset="-78"/>
              </a:rPr>
              <a:t> Community Investments CIC</a:t>
            </a:r>
          </a:p>
        </p:txBody>
      </p:sp>
      <p:sp>
        <p:nvSpPr>
          <p:cNvPr id="5" name="TextBox 4">
            <a:extLst>
              <a:ext uri="{FF2B5EF4-FFF2-40B4-BE49-F238E27FC236}">
                <a16:creationId xmlns:a16="http://schemas.microsoft.com/office/drawing/2014/main" id="{082FA1A1-4BAE-FCB8-B88E-52A39E7E210A}"/>
              </a:ext>
            </a:extLst>
          </p:cNvPr>
          <p:cNvSpPr txBox="1"/>
          <p:nvPr/>
        </p:nvSpPr>
        <p:spPr>
          <a:xfrm>
            <a:off x="198206" y="335845"/>
            <a:ext cx="10516601" cy="5262979"/>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INTEREST COMPANY</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Interest Statement</a:t>
            </a:r>
          </a:p>
          <a:p>
            <a:pPr algn="ctr"/>
            <a:endParaRPr lang="en-US" sz="44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The Company shall carry on its activities for the benefit of the community of the parish of Hatfield Broad Oak and surrounding parishes where there is a benefit to the community of Hatfield Broad Oak and not for the private benefit of its members</a:t>
            </a:r>
          </a:p>
          <a:p>
            <a:pPr algn="ctr"/>
            <a:endParaRPr lang="en-US" sz="4400" dirty="0">
              <a:solidFill>
                <a:schemeClr val="accent6">
                  <a:lumMod val="75000"/>
                </a:schemeClr>
              </a:solidFill>
              <a:latin typeface="Adobe Arabic" panose="02040503050201020203" pitchFamily="18" charset="-78"/>
              <a:cs typeface="Adobe Arabic" panose="02040503050201020203" pitchFamily="18" charset="-78"/>
            </a:endParaRPr>
          </a:p>
        </p:txBody>
      </p:sp>
      <p:cxnSp>
        <p:nvCxnSpPr>
          <p:cNvPr id="2" name="Straight Connector 1">
            <a:extLst>
              <a:ext uri="{FF2B5EF4-FFF2-40B4-BE49-F238E27FC236}">
                <a16:creationId xmlns:a16="http://schemas.microsoft.com/office/drawing/2014/main" id="{5FC04F8A-278B-30C1-EE85-DF1A95886B62}"/>
              </a:ext>
            </a:extLst>
          </p:cNvPr>
          <p:cNvCxnSpPr/>
          <p:nvPr/>
        </p:nvCxnSpPr>
        <p:spPr>
          <a:xfrm>
            <a:off x="1549716" y="2020267"/>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570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C94A8-172F-E002-5E39-07DCE18ED4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2473F11-378C-B0EE-A830-960064C6A55C}"/>
              </a:ext>
            </a:extLst>
          </p:cNvPr>
          <p:cNvSpPr txBox="1"/>
          <p:nvPr/>
        </p:nvSpPr>
        <p:spPr>
          <a:xfrm>
            <a:off x="198206" y="6142729"/>
            <a:ext cx="5703806" cy="646331"/>
          </a:xfrm>
          <a:prstGeom prst="rect">
            <a:avLst/>
          </a:prstGeom>
          <a:noFill/>
        </p:spPr>
        <p:txBody>
          <a:bodyPr wrap="none" rtlCol="0">
            <a:spAutoFit/>
          </a:bodyPr>
          <a:lstStyle/>
          <a:p>
            <a:pPr algn="ctr"/>
            <a:r>
              <a:rPr lang="en-US" sz="3600" dirty="0" err="1">
                <a:solidFill>
                  <a:srgbClr val="63CB29"/>
                </a:solidFill>
                <a:latin typeface="Adobe Arabic" panose="02040503050201020203" pitchFamily="18" charset="-78"/>
                <a:cs typeface="Adobe Arabic" panose="02040503050201020203" pitchFamily="18" charset="-78"/>
              </a:rPr>
              <a:t>Broadoak</a:t>
            </a:r>
            <a:r>
              <a:rPr lang="en-US" sz="3600" dirty="0">
                <a:solidFill>
                  <a:srgbClr val="63CB29"/>
                </a:solidFill>
                <a:latin typeface="Adobe Arabic" panose="02040503050201020203" pitchFamily="18" charset="-78"/>
                <a:cs typeface="Adobe Arabic" panose="02040503050201020203" pitchFamily="18" charset="-78"/>
              </a:rPr>
              <a:t> Community Investments CIC</a:t>
            </a:r>
          </a:p>
        </p:txBody>
      </p:sp>
      <p:sp>
        <p:nvSpPr>
          <p:cNvPr id="5" name="TextBox 4">
            <a:extLst>
              <a:ext uri="{FF2B5EF4-FFF2-40B4-BE49-F238E27FC236}">
                <a16:creationId xmlns:a16="http://schemas.microsoft.com/office/drawing/2014/main" id="{3A7399D7-5B03-2556-10C8-03457B414FD3}"/>
              </a:ext>
            </a:extLst>
          </p:cNvPr>
          <p:cNvSpPr txBox="1"/>
          <p:nvPr/>
        </p:nvSpPr>
        <p:spPr>
          <a:xfrm>
            <a:off x="198205" y="335845"/>
            <a:ext cx="11639231" cy="5816977"/>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INTEREST COMPANY</a:t>
            </a:r>
          </a:p>
          <a:p>
            <a:pPr algn="ctr"/>
            <a:r>
              <a:rPr lang="en-US" sz="4800" dirty="0">
                <a:solidFill>
                  <a:schemeClr val="accent6">
                    <a:lumMod val="75000"/>
                  </a:schemeClr>
                </a:solidFill>
                <a:latin typeface="Adobe Arabic" panose="02040503050201020203" pitchFamily="18" charset="-78"/>
                <a:cs typeface="Adobe Arabic" panose="02040503050201020203" pitchFamily="18" charset="-78"/>
              </a:rPr>
              <a:t>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The Company is established for the benefit of the community of Hatfield Broad Oak and surrounding parishes, to further the social, economic and environmental interests of that community by conducting business, discussions, negotiations and activities which benefit the community by receiving, acquiring, holding and stewarding land, property, funds and other assets for community benefit</a:t>
            </a:r>
          </a:p>
        </p:txBody>
      </p:sp>
      <p:cxnSp>
        <p:nvCxnSpPr>
          <p:cNvPr id="2" name="Straight Connector 1">
            <a:extLst>
              <a:ext uri="{FF2B5EF4-FFF2-40B4-BE49-F238E27FC236}">
                <a16:creationId xmlns:a16="http://schemas.microsoft.com/office/drawing/2014/main" id="{4781DA0A-EBDF-8E43-0322-0B43F55F4CFC}"/>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874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D7583-CD98-5D22-572F-445D3BA2A1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146ECAD-DF86-AF8E-F964-D60FEA64A361}"/>
              </a:ext>
            </a:extLst>
          </p:cNvPr>
          <p:cNvSpPr txBox="1"/>
          <p:nvPr/>
        </p:nvSpPr>
        <p:spPr>
          <a:xfrm>
            <a:off x="198206" y="6142729"/>
            <a:ext cx="5703806" cy="646331"/>
          </a:xfrm>
          <a:prstGeom prst="rect">
            <a:avLst/>
          </a:prstGeom>
          <a:noFill/>
        </p:spPr>
        <p:txBody>
          <a:bodyPr wrap="none" rtlCol="0">
            <a:spAutoFit/>
          </a:bodyPr>
          <a:lstStyle/>
          <a:p>
            <a:pPr algn="ctr"/>
            <a:r>
              <a:rPr lang="en-US" sz="3600" dirty="0" err="1">
                <a:solidFill>
                  <a:srgbClr val="63CB29"/>
                </a:solidFill>
                <a:latin typeface="Adobe Arabic" panose="02040503050201020203" pitchFamily="18" charset="-78"/>
                <a:cs typeface="Adobe Arabic" panose="02040503050201020203" pitchFamily="18" charset="-78"/>
              </a:rPr>
              <a:t>Broadoak</a:t>
            </a:r>
            <a:r>
              <a:rPr lang="en-US" sz="3600" dirty="0">
                <a:solidFill>
                  <a:srgbClr val="63CB29"/>
                </a:solidFill>
                <a:latin typeface="Adobe Arabic" panose="02040503050201020203" pitchFamily="18" charset="-78"/>
                <a:cs typeface="Adobe Arabic" panose="02040503050201020203" pitchFamily="18" charset="-78"/>
              </a:rPr>
              <a:t> Community Investments CIC</a:t>
            </a:r>
          </a:p>
        </p:txBody>
      </p:sp>
      <p:sp>
        <p:nvSpPr>
          <p:cNvPr id="5" name="TextBox 4">
            <a:extLst>
              <a:ext uri="{FF2B5EF4-FFF2-40B4-BE49-F238E27FC236}">
                <a16:creationId xmlns:a16="http://schemas.microsoft.com/office/drawing/2014/main" id="{D30D114C-41A4-E6B4-FB39-9AF541065C43}"/>
              </a:ext>
            </a:extLst>
          </p:cNvPr>
          <p:cNvSpPr txBox="1"/>
          <p:nvPr/>
        </p:nvSpPr>
        <p:spPr>
          <a:xfrm>
            <a:off x="198205" y="335845"/>
            <a:ext cx="11639231" cy="4585871"/>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LAND TRUST</a:t>
            </a:r>
          </a:p>
          <a:p>
            <a:pPr algn="ctr"/>
            <a:endParaRPr lang="en-US" sz="4800" dirty="0">
              <a:solidFill>
                <a:schemeClr val="accent6">
                  <a:lumMod val="75000"/>
                </a:schemeClr>
              </a:solidFill>
              <a:latin typeface="Adobe Arabic" panose="02040503050201020203" pitchFamily="18" charset="-78"/>
              <a:cs typeface="Adobe Arabic" panose="02040503050201020203" pitchFamily="18" charset="-78"/>
            </a:endParaRP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The company’s activities will benefit the community of</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 Hatfield Broad Oak by providing affordable housing in perpetuity</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 and supporting community facilities and infrastructure.</a:t>
            </a:r>
          </a:p>
        </p:txBody>
      </p:sp>
      <p:cxnSp>
        <p:nvCxnSpPr>
          <p:cNvPr id="2" name="Straight Connector 1">
            <a:extLst>
              <a:ext uri="{FF2B5EF4-FFF2-40B4-BE49-F238E27FC236}">
                <a16:creationId xmlns:a16="http://schemas.microsoft.com/office/drawing/2014/main" id="{04851A5D-8741-024F-4B42-CC86D2831BAD}"/>
              </a:ext>
            </a:extLst>
          </p:cNvPr>
          <p:cNvCxnSpPr/>
          <p:nvPr/>
        </p:nvCxnSpPr>
        <p:spPr>
          <a:xfrm>
            <a:off x="2077251" y="2470781"/>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pic>
        <p:nvPicPr>
          <p:cNvPr id="3" name="Graphic 1">
            <a:extLst>
              <a:ext uri="{FF2B5EF4-FFF2-40B4-BE49-F238E27FC236}">
                <a16:creationId xmlns:a16="http://schemas.microsoft.com/office/drawing/2014/main" id="{A24FBC6C-3A6D-7B5D-11FF-67A76A6023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54738" y="1197707"/>
            <a:ext cx="2294548" cy="909661"/>
          </a:xfrm>
          <a:prstGeom prst="rect">
            <a:avLst/>
          </a:prstGeom>
        </p:spPr>
      </p:pic>
    </p:spTree>
    <p:extLst>
      <p:ext uri="{BB962C8B-B14F-4D97-AF65-F5344CB8AC3E}">
        <p14:creationId xmlns:p14="http://schemas.microsoft.com/office/powerpoint/2010/main" val="68534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5A34A-C1D4-EF3A-5B2E-05885D0C7B4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20FB5B0-1549-EA2F-7056-6F1843936F69}"/>
              </a:ext>
            </a:extLst>
          </p:cNvPr>
          <p:cNvSpPr txBox="1"/>
          <p:nvPr/>
        </p:nvSpPr>
        <p:spPr>
          <a:xfrm>
            <a:off x="198206" y="6142729"/>
            <a:ext cx="5703806" cy="646331"/>
          </a:xfrm>
          <a:prstGeom prst="rect">
            <a:avLst/>
          </a:prstGeom>
          <a:noFill/>
        </p:spPr>
        <p:txBody>
          <a:bodyPr wrap="none" rtlCol="0">
            <a:spAutoFit/>
          </a:bodyPr>
          <a:lstStyle/>
          <a:p>
            <a:pPr algn="ctr"/>
            <a:r>
              <a:rPr lang="en-US" sz="3600" dirty="0" err="1">
                <a:solidFill>
                  <a:srgbClr val="63CB29"/>
                </a:solidFill>
                <a:latin typeface="Adobe Arabic" panose="02040503050201020203" pitchFamily="18" charset="-78"/>
                <a:cs typeface="Adobe Arabic" panose="02040503050201020203" pitchFamily="18" charset="-78"/>
              </a:rPr>
              <a:t>Broadoak</a:t>
            </a:r>
            <a:r>
              <a:rPr lang="en-US" sz="3600" dirty="0">
                <a:solidFill>
                  <a:srgbClr val="63CB29"/>
                </a:solidFill>
                <a:latin typeface="Adobe Arabic" panose="02040503050201020203" pitchFamily="18" charset="-78"/>
                <a:cs typeface="Adobe Arabic" panose="02040503050201020203" pitchFamily="18" charset="-78"/>
              </a:rPr>
              <a:t> Community Investments CIC</a:t>
            </a:r>
          </a:p>
        </p:txBody>
      </p:sp>
      <p:sp>
        <p:nvSpPr>
          <p:cNvPr id="5" name="TextBox 4">
            <a:extLst>
              <a:ext uri="{FF2B5EF4-FFF2-40B4-BE49-F238E27FC236}">
                <a16:creationId xmlns:a16="http://schemas.microsoft.com/office/drawing/2014/main" id="{E67C1CAC-7325-F720-C989-A2732FB2B0AE}"/>
              </a:ext>
            </a:extLst>
          </p:cNvPr>
          <p:cNvSpPr txBox="1"/>
          <p:nvPr/>
        </p:nvSpPr>
        <p:spPr>
          <a:xfrm>
            <a:off x="198205" y="335845"/>
            <a:ext cx="11639231" cy="5816977"/>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BROADOAK COMMUNITY INVESTMENTS CIC</a:t>
            </a:r>
          </a:p>
          <a:p>
            <a:r>
              <a:rPr lang="en-US" sz="4800" dirty="0">
                <a:solidFill>
                  <a:schemeClr val="accent6">
                    <a:lumMod val="75000"/>
                  </a:schemeClr>
                </a:solidFill>
                <a:latin typeface="Adobe Arabic" panose="02040503050201020203" pitchFamily="18" charset="-78"/>
                <a:cs typeface="Adobe Arabic" panose="02040503050201020203" pitchFamily="18" charset="-78"/>
              </a:rPr>
              <a:t>                               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Provide procure or manage affordable housing for people with a local connection, ensuring such housing remains affordable in perpetuity. Land and housing shall be held in perpetuity for the benefit of the community.</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Affordable Housing - Local Lettings Plan - Nominations Process</a:t>
            </a:r>
            <a:br>
              <a:rPr lang="en-US" sz="4000" dirty="0">
                <a:solidFill>
                  <a:schemeClr val="accent6">
                    <a:lumMod val="75000"/>
                  </a:schemeClr>
                </a:solidFill>
                <a:latin typeface="Adobe Arabic" panose="02040503050201020203" pitchFamily="18" charset="-78"/>
                <a:cs typeface="Adobe Arabic" panose="02040503050201020203" pitchFamily="18" charset="-78"/>
              </a:rPr>
            </a:br>
            <a:r>
              <a:rPr lang="en-US" sz="4000" dirty="0">
                <a:solidFill>
                  <a:schemeClr val="accent6">
                    <a:lumMod val="75000"/>
                  </a:schemeClr>
                </a:solidFill>
                <a:latin typeface="Adobe Arabic" panose="02040503050201020203" pitchFamily="18" charset="-78"/>
                <a:cs typeface="Adobe Arabic" panose="02040503050201020203" pitchFamily="18" charset="-78"/>
              </a:rPr>
              <a:t>CLT Recognised by LPAs, RPs, Homes England etc.</a:t>
            </a:r>
          </a:p>
        </p:txBody>
      </p:sp>
      <p:cxnSp>
        <p:nvCxnSpPr>
          <p:cNvPr id="2" name="Straight Connector 1">
            <a:extLst>
              <a:ext uri="{FF2B5EF4-FFF2-40B4-BE49-F238E27FC236}">
                <a16:creationId xmlns:a16="http://schemas.microsoft.com/office/drawing/2014/main" id="{22D7D575-B64B-65B8-1C63-82E690F53DF1}"/>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8023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1E514-9757-EC19-673E-B3051D5CEF4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FD2DBB7-FB32-DE3E-5C5B-3DF2D983B51E}"/>
              </a:ext>
            </a:extLst>
          </p:cNvPr>
          <p:cNvSpPr txBox="1"/>
          <p:nvPr/>
        </p:nvSpPr>
        <p:spPr>
          <a:xfrm>
            <a:off x="198205" y="335845"/>
            <a:ext cx="11639231" cy="5201424"/>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BROADOAK COMMUNITY INVESTMENTS CIC</a:t>
            </a:r>
          </a:p>
          <a:p>
            <a:r>
              <a:rPr lang="en-US" sz="4800" dirty="0">
                <a:solidFill>
                  <a:schemeClr val="accent6">
                    <a:lumMod val="75000"/>
                  </a:schemeClr>
                </a:solidFill>
                <a:latin typeface="Adobe Arabic" panose="02040503050201020203" pitchFamily="18" charset="-78"/>
                <a:cs typeface="Adobe Arabic" panose="02040503050201020203" pitchFamily="18" charset="-78"/>
              </a:rPr>
              <a:t>                               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Acquire, hold, steward or fund land or buildings for community benefit, including green spaces, community facilities, workspace, heritage assets, or other amenities.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Funds for village community projects.</a:t>
            </a:r>
          </a:p>
        </p:txBody>
      </p:sp>
      <p:cxnSp>
        <p:nvCxnSpPr>
          <p:cNvPr id="2" name="Straight Connector 1">
            <a:extLst>
              <a:ext uri="{FF2B5EF4-FFF2-40B4-BE49-F238E27FC236}">
                <a16:creationId xmlns:a16="http://schemas.microsoft.com/office/drawing/2014/main" id="{807C9B27-4649-5F14-17A6-65783331C04F}"/>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5460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35FE5-B762-B7AD-B169-210E24ACFCE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DBCB549-BB49-6278-AA51-E072F474C4DF}"/>
              </a:ext>
            </a:extLst>
          </p:cNvPr>
          <p:cNvSpPr txBox="1"/>
          <p:nvPr/>
        </p:nvSpPr>
        <p:spPr>
          <a:xfrm>
            <a:off x="198205" y="335845"/>
            <a:ext cx="11639231" cy="5816977"/>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BROADOAK COMMUNITY INVESTMENTS CIC</a:t>
            </a:r>
          </a:p>
          <a:p>
            <a:r>
              <a:rPr lang="en-US" sz="4800" dirty="0">
                <a:solidFill>
                  <a:schemeClr val="accent6">
                    <a:lumMod val="75000"/>
                  </a:schemeClr>
                </a:solidFill>
                <a:latin typeface="Adobe Arabic" panose="02040503050201020203" pitchFamily="18" charset="-78"/>
                <a:cs typeface="Adobe Arabic" panose="02040503050201020203" pitchFamily="18" charset="-78"/>
              </a:rPr>
              <a:t>                               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Receive, hold, apply and distribute monies, land and other assets from donations, grants, planning agreements (including Section 106 obligations) and other agreements with third parties to support community projects, infrastructure, and local </a:t>
            </a:r>
            <a:r>
              <a:rPr lang="en-US" sz="4000" dirty="0" err="1">
                <a:solidFill>
                  <a:schemeClr val="accent6">
                    <a:lumMod val="75000"/>
                  </a:schemeClr>
                </a:solidFill>
                <a:latin typeface="Adobe Arabic" panose="02040503050201020203" pitchFamily="18" charset="-78"/>
                <a:cs typeface="Adobe Arabic" panose="02040503050201020203" pitchFamily="18" charset="-78"/>
              </a:rPr>
              <a:t>organisations</a:t>
            </a:r>
            <a:r>
              <a:rPr lang="en-US" sz="4000" dirty="0">
                <a:solidFill>
                  <a:schemeClr val="accent6">
                    <a:lumMod val="75000"/>
                  </a:schemeClr>
                </a:solidFill>
                <a:latin typeface="Adobe Arabic" panose="02040503050201020203" pitchFamily="18" charset="-78"/>
                <a:cs typeface="Adobe Arabic" panose="02040503050201020203" pitchFamily="18" charset="-78"/>
              </a:rPr>
              <a:t>, including (but not limited to) local charities, nominated housing associations, </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and Hatfield Broad Oak Parish Council</a:t>
            </a:r>
          </a:p>
        </p:txBody>
      </p:sp>
      <p:cxnSp>
        <p:nvCxnSpPr>
          <p:cNvPr id="2" name="Straight Connector 1">
            <a:extLst>
              <a:ext uri="{FF2B5EF4-FFF2-40B4-BE49-F238E27FC236}">
                <a16:creationId xmlns:a16="http://schemas.microsoft.com/office/drawing/2014/main" id="{A1D3AE68-0C5B-983A-D239-D9B95451B254}"/>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0485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44AC7-83E2-A7A8-4C84-0E8081E7A6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83B8F8-5EB9-7318-70DF-DA00D393CF65}"/>
              </a:ext>
            </a:extLst>
          </p:cNvPr>
          <p:cNvSpPr txBox="1"/>
          <p:nvPr/>
        </p:nvSpPr>
        <p:spPr>
          <a:xfrm>
            <a:off x="198205" y="335845"/>
            <a:ext cx="11639231" cy="7048083"/>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BROADOAK COMMUNITY INVESTMENTS CIC</a:t>
            </a:r>
          </a:p>
          <a:p>
            <a:r>
              <a:rPr lang="en-US" sz="4800" dirty="0">
                <a:solidFill>
                  <a:schemeClr val="accent6">
                    <a:lumMod val="75000"/>
                  </a:schemeClr>
                </a:solidFill>
                <a:latin typeface="Adobe Arabic" panose="02040503050201020203" pitchFamily="18" charset="-78"/>
                <a:cs typeface="Adobe Arabic" panose="02040503050201020203" pitchFamily="18" charset="-78"/>
              </a:rPr>
              <a:t>                               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Promote projects and services that sustain the well-being, cohesion, heritage and environmental quality of the community. </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Enable members of the community to participate in the governance and decision-making of the Company through independently appointed Directors and Hatfield Broad Oak Parish Council’s</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 membership and representation.</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p:txBody>
      </p:sp>
      <p:cxnSp>
        <p:nvCxnSpPr>
          <p:cNvPr id="2" name="Straight Connector 1">
            <a:extLst>
              <a:ext uri="{FF2B5EF4-FFF2-40B4-BE49-F238E27FC236}">
                <a16:creationId xmlns:a16="http://schemas.microsoft.com/office/drawing/2014/main" id="{3B369585-226F-1891-293A-8A2E47BD2A9F}"/>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6619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37A0-1213-4515-EF3E-A58D7FFE143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B22FD4B-4B7A-8390-7234-1EAE433D38C4}"/>
              </a:ext>
            </a:extLst>
          </p:cNvPr>
          <p:cNvSpPr txBox="1"/>
          <p:nvPr/>
        </p:nvSpPr>
        <p:spPr>
          <a:xfrm>
            <a:off x="198205" y="335845"/>
            <a:ext cx="11639231" cy="5816977"/>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BROADOAK COMMUNITY INVESTMENTS CIC</a:t>
            </a:r>
          </a:p>
          <a:p>
            <a:r>
              <a:rPr lang="en-US" sz="4800" dirty="0">
                <a:solidFill>
                  <a:schemeClr val="accent6">
                    <a:lumMod val="75000"/>
                  </a:schemeClr>
                </a:solidFill>
                <a:latin typeface="Adobe Arabic" panose="02040503050201020203" pitchFamily="18" charset="-78"/>
                <a:cs typeface="Adobe Arabic" panose="02040503050201020203" pitchFamily="18" charset="-78"/>
              </a:rPr>
              <a:t>                               Company Objects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Make grants or payments to Hatfield Broad Oak Parish Council or other statutory bodies for the purposes of supporting community projects and infrastructure, provided that such grants or payments are applied solely towards the Company’s objects and </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not as a distribution of assets to members.</a:t>
            </a:r>
          </a:p>
          <a:p>
            <a:pPr algn="ctr"/>
            <a:endParaRPr lang="en-US" sz="4000" dirty="0">
              <a:solidFill>
                <a:schemeClr val="accent6">
                  <a:lumMod val="75000"/>
                </a:schemeClr>
              </a:solidFill>
              <a:latin typeface="Adobe Arabic" panose="02040503050201020203" pitchFamily="18" charset="-78"/>
              <a:cs typeface="Adobe Arabic" panose="02040503050201020203" pitchFamily="18" charset="-78"/>
            </a:endParaRPr>
          </a:p>
        </p:txBody>
      </p:sp>
      <p:cxnSp>
        <p:nvCxnSpPr>
          <p:cNvPr id="2" name="Straight Connector 1">
            <a:extLst>
              <a:ext uri="{FF2B5EF4-FFF2-40B4-BE49-F238E27FC236}">
                <a16:creationId xmlns:a16="http://schemas.microsoft.com/office/drawing/2014/main" id="{6332CBBF-389F-07D5-1D8F-DC2AE931C012}"/>
              </a:ext>
            </a:extLst>
          </p:cNvPr>
          <p:cNvCxnSpPr/>
          <p:nvPr/>
        </p:nvCxnSpPr>
        <p:spPr>
          <a:xfrm>
            <a:off x="1549716" y="2107368"/>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7044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8850B-9717-A35D-FE5F-6B2F053D881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50B5E2-DC25-893E-1A3A-B9781307F110}"/>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sp>
        <p:nvSpPr>
          <p:cNvPr id="5" name="TextBox 4">
            <a:extLst>
              <a:ext uri="{FF2B5EF4-FFF2-40B4-BE49-F238E27FC236}">
                <a16:creationId xmlns:a16="http://schemas.microsoft.com/office/drawing/2014/main" id="{99C2A29B-F0E3-A800-CDB2-9401EEF6AC0A}"/>
              </a:ext>
            </a:extLst>
          </p:cNvPr>
          <p:cNvSpPr txBox="1"/>
          <p:nvPr/>
        </p:nvSpPr>
        <p:spPr>
          <a:xfrm>
            <a:off x="228600" y="1702908"/>
            <a:ext cx="11647713" cy="4154984"/>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Parish Council</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a:t>
            </a:r>
          </a:p>
          <a:p>
            <a:r>
              <a:rPr lang="en-US" sz="4400" dirty="0">
                <a:solidFill>
                  <a:schemeClr val="accent6">
                    <a:lumMod val="75000"/>
                  </a:schemeClr>
                </a:solidFill>
                <a:latin typeface="Adobe Arabic" panose="02040503050201020203" pitchFamily="18" charset="-78"/>
                <a:cs typeface="Adobe Arabic" panose="02040503050201020203" pitchFamily="18" charset="-78"/>
              </a:rPr>
              <a:t>	Charitable Incorporated </a:t>
            </a:r>
            <a:r>
              <a:rPr lang="en-US" sz="4400" dirty="0" err="1">
                <a:solidFill>
                  <a:schemeClr val="accent6">
                    <a:lumMod val="75000"/>
                  </a:schemeClr>
                </a:solidFill>
                <a:latin typeface="Adobe Arabic" panose="02040503050201020203" pitchFamily="18" charset="-78"/>
                <a:cs typeface="Adobe Arabic" panose="02040503050201020203" pitchFamily="18" charset="-78"/>
              </a:rPr>
              <a:t>Organisation</a:t>
            </a:r>
            <a:r>
              <a:rPr lang="en-US" sz="4400" dirty="0">
                <a:solidFill>
                  <a:schemeClr val="accent6">
                    <a:lumMod val="75000"/>
                  </a:schemeClr>
                </a:solidFill>
                <a:latin typeface="Adobe Arabic" panose="02040503050201020203" pitchFamily="18" charset="-78"/>
                <a:cs typeface="Adobe Arabic" panose="02040503050201020203" pitchFamily="18" charset="-78"/>
              </a:rPr>
              <a:t> (CIO)</a:t>
            </a:r>
          </a:p>
          <a:p>
            <a:r>
              <a:rPr lang="en-US" sz="4400" dirty="0">
                <a:solidFill>
                  <a:schemeClr val="accent6">
                    <a:lumMod val="75000"/>
                  </a:schemeClr>
                </a:solidFill>
                <a:latin typeface="Adobe Arabic" panose="02040503050201020203" pitchFamily="18" charset="-78"/>
                <a:cs typeface="Adobe Arabic" panose="02040503050201020203" pitchFamily="18" charset="-78"/>
              </a:rPr>
              <a:t>	Community Benefit Society (CBS)</a:t>
            </a:r>
          </a:p>
          <a:p>
            <a:r>
              <a:rPr lang="en-US" sz="4400" dirty="0">
                <a:solidFill>
                  <a:schemeClr val="accent6">
                    <a:lumMod val="75000"/>
                  </a:schemeClr>
                </a:solidFill>
                <a:latin typeface="Adobe Arabic" panose="02040503050201020203" pitchFamily="18" charset="-78"/>
                <a:cs typeface="Adobe Arabic" panose="02040503050201020203" pitchFamily="18" charset="-78"/>
              </a:rPr>
              <a:t>	</a:t>
            </a:r>
          </a:p>
        </p:txBody>
      </p:sp>
    </p:spTree>
    <p:extLst>
      <p:ext uri="{BB962C8B-B14F-4D97-AF65-F5344CB8AC3E}">
        <p14:creationId xmlns:p14="http://schemas.microsoft.com/office/powerpoint/2010/main" val="3056739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092A8-D51D-BC87-910B-10CF968D726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3DFB5F8-2A56-442C-E08D-8E20CFEFB7B4}"/>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pic>
        <p:nvPicPr>
          <p:cNvPr id="2" name="Picture 1">
            <a:extLst>
              <a:ext uri="{FF2B5EF4-FFF2-40B4-BE49-F238E27FC236}">
                <a16:creationId xmlns:a16="http://schemas.microsoft.com/office/drawing/2014/main" id="{3761E0CA-CA38-83B3-FE2C-7D4C68049DF5}"/>
              </a:ext>
            </a:extLst>
          </p:cNvPr>
          <p:cNvPicPr>
            <a:picLocks noChangeAspect="1"/>
          </p:cNvPicPr>
          <p:nvPr/>
        </p:nvPicPr>
        <p:blipFill>
          <a:blip r:embed="rId2"/>
          <a:stretch>
            <a:fillRect/>
          </a:stretch>
        </p:blipFill>
        <p:spPr>
          <a:xfrm>
            <a:off x="961533" y="1702159"/>
            <a:ext cx="10159109" cy="4826647"/>
          </a:xfrm>
          <a:prstGeom prst="rect">
            <a:avLst/>
          </a:prstGeom>
        </p:spPr>
      </p:pic>
    </p:spTree>
    <p:extLst>
      <p:ext uri="{BB962C8B-B14F-4D97-AF65-F5344CB8AC3E}">
        <p14:creationId xmlns:p14="http://schemas.microsoft.com/office/powerpoint/2010/main" val="642148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3533-19D3-1842-08B6-EBEB18B5AFB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AAAB538-2AA1-E44E-E629-408DCA3E7EB7}"/>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pic>
        <p:nvPicPr>
          <p:cNvPr id="3" name="Picture 2">
            <a:extLst>
              <a:ext uri="{FF2B5EF4-FFF2-40B4-BE49-F238E27FC236}">
                <a16:creationId xmlns:a16="http://schemas.microsoft.com/office/drawing/2014/main" id="{9F23414D-4C92-F8CD-E0E7-3C8C0EDF0BE1}"/>
              </a:ext>
            </a:extLst>
          </p:cNvPr>
          <p:cNvPicPr>
            <a:picLocks noChangeAspect="1"/>
          </p:cNvPicPr>
          <p:nvPr/>
        </p:nvPicPr>
        <p:blipFill>
          <a:blip r:embed="rId2"/>
          <a:stretch>
            <a:fillRect/>
          </a:stretch>
        </p:blipFill>
        <p:spPr>
          <a:xfrm>
            <a:off x="2010507" y="1622177"/>
            <a:ext cx="7772400" cy="5043861"/>
          </a:xfrm>
          <a:prstGeom prst="rect">
            <a:avLst/>
          </a:prstGeom>
        </p:spPr>
      </p:pic>
    </p:spTree>
    <p:extLst>
      <p:ext uri="{BB962C8B-B14F-4D97-AF65-F5344CB8AC3E}">
        <p14:creationId xmlns:p14="http://schemas.microsoft.com/office/powerpoint/2010/main" val="3180947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35FA4-AF07-567E-A801-7049E9BBA5B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3D14294-99FF-8DE8-0ADB-16B0D35C1BE1}"/>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sp>
        <p:nvSpPr>
          <p:cNvPr id="5" name="TextBox 4">
            <a:extLst>
              <a:ext uri="{FF2B5EF4-FFF2-40B4-BE49-F238E27FC236}">
                <a16:creationId xmlns:a16="http://schemas.microsoft.com/office/drawing/2014/main" id="{BCC00380-1B01-42C6-6BEB-F50FD05B4093}"/>
              </a:ext>
            </a:extLst>
          </p:cNvPr>
          <p:cNvSpPr txBox="1"/>
          <p:nvPr/>
        </p:nvSpPr>
        <p:spPr>
          <a:xfrm>
            <a:off x="228600" y="1702908"/>
            <a:ext cx="11647713" cy="5016758"/>
          </a:xfrm>
          <a:prstGeom prst="rect">
            <a:avLst/>
          </a:prstGeom>
          <a:noFill/>
        </p:spPr>
        <p:txBody>
          <a:bodyPr wrap="square" rtlCol="0">
            <a:spAutoFit/>
          </a:bodyPr>
          <a:lstStyle/>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The Community Interest Company (CIC) provides the most balanced, flexible, and stable structure for managing developer funding.</a:t>
            </a:r>
            <a:br>
              <a:rPr lang="en-US" sz="4000" dirty="0">
                <a:solidFill>
                  <a:schemeClr val="accent6">
                    <a:lumMod val="75000"/>
                  </a:schemeClr>
                </a:solidFill>
                <a:latin typeface="Adobe Arabic" panose="02040503050201020203" pitchFamily="18" charset="-78"/>
                <a:cs typeface="Adobe Arabic" panose="02040503050201020203" pitchFamily="18" charset="-78"/>
              </a:rPr>
            </a:br>
            <a:endParaRPr lang="en-US" sz="40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It combines independence and long-term accountability with the ability to act swiftly, form partnerships, and deliver results across multiple sectors.</a:t>
            </a:r>
          </a:p>
          <a:p>
            <a:pPr algn="ctr"/>
            <a:br>
              <a:rPr lang="en-US" sz="4000" dirty="0">
                <a:solidFill>
                  <a:schemeClr val="accent6">
                    <a:lumMod val="75000"/>
                  </a:schemeClr>
                </a:solidFill>
                <a:latin typeface="Adobe Arabic" panose="02040503050201020203" pitchFamily="18" charset="-78"/>
                <a:cs typeface="Adobe Arabic" panose="02040503050201020203" pitchFamily="18" charset="-78"/>
              </a:rPr>
            </a:br>
            <a:r>
              <a:rPr lang="en-US" sz="4000" dirty="0">
                <a:solidFill>
                  <a:schemeClr val="accent6">
                    <a:lumMod val="75000"/>
                  </a:schemeClr>
                </a:solidFill>
                <a:latin typeface="Adobe Arabic" panose="02040503050201020203" pitchFamily="18" charset="-78"/>
                <a:cs typeface="Adobe Arabic" panose="02040503050201020203" pitchFamily="18" charset="-78"/>
              </a:rPr>
              <a:t>Its asset lock guarantees that community benefit remains central, and its continuity ensures progress and maintains strategic direction.</a:t>
            </a:r>
          </a:p>
        </p:txBody>
      </p:sp>
    </p:spTree>
    <p:extLst>
      <p:ext uri="{BB962C8B-B14F-4D97-AF65-F5344CB8AC3E}">
        <p14:creationId xmlns:p14="http://schemas.microsoft.com/office/powerpoint/2010/main" val="218410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2500B-FB2C-D59B-C7AC-D27BAC9D596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F97E40-CE78-A3AD-67BF-F26F63B2BE52}"/>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sp>
        <p:nvSpPr>
          <p:cNvPr id="5" name="TextBox 4">
            <a:extLst>
              <a:ext uri="{FF2B5EF4-FFF2-40B4-BE49-F238E27FC236}">
                <a16:creationId xmlns:a16="http://schemas.microsoft.com/office/drawing/2014/main" id="{23B271A3-BCB2-1956-7F31-675BB2638204}"/>
              </a:ext>
            </a:extLst>
          </p:cNvPr>
          <p:cNvSpPr txBox="1"/>
          <p:nvPr/>
        </p:nvSpPr>
        <p:spPr>
          <a:xfrm>
            <a:off x="228600" y="1702908"/>
            <a:ext cx="11647713" cy="5016758"/>
          </a:xfrm>
          <a:prstGeom prst="rect">
            <a:avLst/>
          </a:prstGeom>
          <a:noFill/>
        </p:spPr>
        <p:txBody>
          <a:bodyPr wrap="square" rtlCol="0">
            <a:spAutoFit/>
          </a:bodyPr>
          <a:lstStyle/>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Community Land Trusts (CLTs) and Charitable Incorporated </a:t>
            </a:r>
            <a:r>
              <a:rPr lang="en-US" sz="4000" dirty="0" err="1">
                <a:solidFill>
                  <a:schemeClr val="accent6">
                    <a:lumMod val="75000"/>
                  </a:schemeClr>
                </a:solidFill>
                <a:latin typeface="Adobe Arabic" panose="02040503050201020203" pitchFamily="18" charset="-78"/>
                <a:cs typeface="Adobe Arabic" panose="02040503050201020203" pitchFamily="18" charset="-78"/>
              </a:rPr>
              <a:t>Organisations</a:t>
            </a:r>
            <a:r>
              <a:rPr lang="en-US" sz="4000" dirty="0">
                <a:solidFill>
                  <a:schemeClr val="accent6">
                    <a:lumMod val="75000"/>
                  </a:schemeClr>
                </a:solidFill>
                <a:latin typeface="Adobe Arabic" panose="02040503050201020203" pitchFamily="18" charset="-78"/>
                <a:cs typeface="Adobe Arabic" panose="02040503050201020203" pitchFamily="18" charset="-78"/>
              </a:rPr>
              <a:t> (CIOs) provide secure options for land, housing, and charitable projects, while Community Benefit Societies (CBSs) offer democratic ownership and trading potential. </a:t>
            </a:r>
          </a:p>
          <a:p>
            <a:pPr algn="ctr"/>
            <a:br>
              <a:rPr lang="en-US" sz="4000" dirty="0">
                <a:solidFill>
                  <a:schemeClr val="accent6">
                    <a:lumMod val="75000"/>
                  </a:schemeClr>
                </a:solidFill>
                <a:latin typeface="Adobe Arabic" panose="02040503050201020203" pitchFamily="18" charset="-78"/>
                <a:cs typeface="Adobe Arabic" panose="02040503050201020203" pitchFamily="18" charset="-78"/>
              </a:rPr>
            </a:br>
            <a:r>
              <a:rPr lang="en-US" sz="4000" dirty="0">
                <a:solidFill>
                  <a:schemeClr val="accent6">
                    <a:lumMod val="75000"/>
                  </a:schemeClr>
                </a:solidFill>
                <a:latin typeface="Adobe Arabic" panose="02040503050201020203" pitchFamily="18" charset="-78"/>
                <a:cs typeface="Adobe Arabic" panose="02040503050201020203" pitchFamily="18" charset="-78"/>
              </a:rPr>
              <a:t>Parish Councils remain the statutory route for receiving formal Section 106 and CIL funds but are often constrained by bureaucracy, short-term political pressures and limits to funding.</a:t>
            </a:r>
          </a:p>
        </p:txBody>
      </p:sp>
    </p:spTree>
    <p:extLst>
      <p:ext uri="{BB962C8B-B14F-4D97-AF65-F5344CB8AC3E}">
        <p14:creationId xmlns:p14="http://schemas.microsoft.com/office/powerpoint/2010/main" val="1277289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E194F-0E49-C23D-8CB2-7B4ED9F6A88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074410-0F61-AE32-DB93-55F9EE2FCCCE}"/>
              </a:ext>
            </a:extLst>
          </p:cNvPr>
          <p:cNvSpPr txBox="1"/>
          <p:nvPr/>
        </p:nvSpPr>
        <p:spPr>
          <a:xfrm>
            <a:off x="3526515" y="329193"/>
            <a:ext cx="408477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OPTIONS</a:t>
            </a:r>
          </a:p>
        </p:txBody>
      </p:sp>
      <p:sp>
        <p:nvSpPr>
          <p:cNvPr id="5" name="TextBox 4">
            <a:extLst>
              <a:ext uri="{FF2B5EF4-FFF2-40B4-BE49-F238E27FC236}">
                <a16:creationId xmlns:a16="http://schemas.microsoft.com/office/drawing/2014/main" id="{30B42341-8BD8-B70C-0B5F-A0B27E4A8457}"/>
              </a:ext>
            </a:extLst>
          </p:cNvPr>
          <p:cNvSpPr txBox="1"/>
          <p:nvPr/>
        </p:nvSpPr>
        <p:spPr>
          <a:xfrm>
            <a:off x="228600" y="1702908"/>
            <a:ext cx="11647713" cy="5016758"/>
          </a:xfrm>
          <a:prstGeom prst="rect">
            <a:avLst/>
          </a:prstGeom>
          <a:noFill/>
        </p:spPr>
        <p:txBody>
          <a:bodyPr wrap="square" rtlCol="0">
            <a:spAutoFit/>
          </a:bodyPr>
          <a:lstStyle/>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A CIC operating with the adopted principles of a CLT provides the most effective long-term solution — </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combining flexibility, permanence, transparency and accountability. </a:t>
            </a:r>
          </a:p>
          <a:p>
            <a:pPr algn="ctr"/>
            <a:r>
              <a:rPr lang="en-US" sz="4000" dirty="0">
                <a:solidFill>
                  <a:schemeClr val="accent6">
                    <a:lumMod val="75000"/>
                  </a:schemeClr>
                </a:solidFill>
                <a:latin typeface="Adobe Arabic" panose="02040503050201020203" pitchFamily="18" charset="-78"/>
                <a:cs typeface="Adobe Arabic" panose="02040503050201020203" pitchFamily="18" charset="-78"/>
              </a:rPr>
              <a:t>Under this model, the Parish Council would continue to handle statutory funding, while the CIC could negotiate directly for additional community benefits, land, or developer contributions outside formal agreements. This ensures a consistent, independent pathway of community improvement aligned with local priorities.</a:t>
            </a:r>
          </a:p>
        </p:txBody>
      </p:sp>
    </p:spTree>
    <p:extLst>
      <p:ext uri="{BB962C8B-B14F-4D97-AF65-F5344CB8AC3E}">
        <p14:creationId xmlns:p14="http://schemas.microsoft.com/office/powerpoint/2010/main" val="2147405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6EEB4-2CE4-A224-E99F-3714ADADE0A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7CB621-DD34-FF45-9C91-2EB9D6D487FC}"/>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
        <p:nvSpPr>
          <p:cNvPr id="5" name="TextBox 4">
            <a:extLst>
              <a:ext uri="{FF2B5EF4-FFF2-40B4-BE49-F238E27FC236}">
                <a16:creationId xmlns:a16="http://schemas.microsoft.com/office/drawing/2014/main" id="{8579F6D9-BAA0-B94D-CE6F-388B285BAB9F}"/>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	Parish Councils are automatically eligible for statutory developer funding and hence not to be confused or diluted.</a:t>
            </a:r>
          </a:p>
          <a:p>
            <a:pPr algn="ctr"/>
            <a:r>
              <a:rPr lang="en-US" sz="4400" dirty="0">
                <a:solidFill>
                  <a:srgbClr val="92D050"/>
                </a:solidFill>
                <a:latin typeface="Adobe Arabic" panose="02040503050201020203" pitchFamily="18" charset="-78"/>
                <a:cs typeface="Adobe Arabic" panose="02040503050201020203" pitchFamily="18" charset="-78"/>
              </a:rPr>
              <a:t>Developer funding must not influence parish council</a:t>
            </a:r>
          </a:p>
          <a:p>
            <a:pPr algn="ctr"/>
            <a:r>
              <a:rPr lang="en-US" sz="4400" dirty="0">
                <a:solidFill>
                  <a:srgbClr val="92D050"/>
                </a:solidFill>
                <a:latin typeface="Adobe Arabic" panose="02040503050201020203" pitchFamily="18" charset="-78"/>
                <a:cs typeface="Adobe Arabic" panose="02040503050201020203" pitchFamily="18" charset="-78"/>
              </a:rPr>
              <a:t>decisions on planning, hence separate.</a:t>
            </a:r>
          </a:p>
          <a:p>
            <a:pPr algn="ctr"/>
            <a:r>
              <a:rPr lang="en-US" sz="4400" dirty="0">
                <a:solidFill>
                  <a:srgbClr val="92D050"/>
                </a:solidFill>
                <a:latin typeface="Adobe Arabic" panose="02040503050201020203" pitchFamily="18" charset="-78"/>
                <a:cs typeface="Adobe Arabic" panose="02040503050201020203" pitchFamily="18" charset="-78"/>
              </a:rPr>
              <a:t>A CIC/CLT can make grants to parish and community</a:t>
            </a:r>
          </a:p>
          <a:p>
            <a:pPr algn="ctr"/>
            <a:r>
              <a:rPr lang="en-US" sz="4400" dirty="0">
                <a:solidFill>
                  <a:srgbClr val="92D050"/>
                </a:solidFill>
                <a:latin typeface="Adobe Arabic" panose="02040503050201020203" pitchFamily="18" charset="-78"/>
                <a:cs typeface="Adobe Arabic" panose="02040503050201020203" pitchFamily="18" charset="-78"/>
              </a:rPr>
              <a:t>causes that parish councils cannot.</a:t>
            </a:r>
          </a:p>
        </p:txBody>
      </p:sp>
    </p:spTree>
    <p:extLst>
      <p:ext uri="{BB962C8B-B14F-4D97-AF65-F5344CB8AC3E}">
        <p14:creationId xmlns:p14="http://schemas.microsoft.com/office/powerpoint/2010/main" val="2665749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336E5-85EA-6B3D-18E5-3272AE631C3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922F5C3-AA0B-EE53-B43F-D8DFEAD26B3B}"/>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	</a:t>
            </a:r>
            <a:r>
              <a:rPr lang="en-US" sz="4400" dirty="0">
                <a:solidFill>
                  <a:srgbClr val="92D050"/>
                </a:solidFill>
                <a:latin typeface="Adobe Arabic" panose="02040503050201020203" pitchFamily="18" charset="-78"/>
                <a:cs typeface="Adobe Arabic" panose="02040503050201020203" pitchFamily="18" charset="-78"/>
              </a:rPr>
              <a:t>Parish Councils are automatically eligible for statutory developer funding and hence not to be confused or diluted.</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Developer funding must not influence parish council</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decisions on planning, hence separate.</a:t>
            </a:r>
          </a:p>
          <a:p>
            <a:pPr algn="ctr"/>
            <a:r>
              <a:rPr lang="en-US" sz="4400" dirty="0">
                <a:solidFill>
                  <a:srgbClr val="92D050"/>
                </a:solidFill>
                <a:latin typeface="Adobe Arabic" panose="02040503050201020203" pitchFamily="18" charset="-78"/>
                <a:cs typeface="Adobe Arabic" panose="02040503050201020203" pitchFamily="18" charset="-78"/>
              </a:rPr>
              <a:t>A CIC/CLT can make grants to parish and community</a:t>
            </a:r>
          </a:p>
          <a:p>
            <a:pPr algn="ctr"/>
            <a:r>
              <a:rPr lang="en-US" sz="4400" dirty="0">
                <a:solidFill>
                  <a:srgbClr val="92D050"/>
                </a:solidFill>
                <a:latin typeface="Adobe Arabic" panose="02040503050201020203" pitchFamily="18" charset="-78"/>
                <a:cs typeface="Adobe Arabic" panose="02040503050201020203" pitchFamily="18" charset="-78"/>
              </a:rPr>
              <a:t>causes that parish councils cannot.</a:t>
            </a:r>
          </a:p>
        </p:txBody>
      </p:sp>
      <p:sp>
        <p:nvSpPr>
          <p:cNvPr id="2" name="TextBox 1">
            <a:extLst>
              <a:ext uri="{FF2B5EF4-FFF2-40B4-BE49-F238E27FC236}">
                <a16:creationId xmlns:a16="http://schemas.microsoft.com/office/drawing/2014/main" id="{1E27FD6F-C388-9CE2-E08E-029A17E38E6F}"/>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1145630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727C8-5C4E-E710-603F-D660F562A0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4D6283-82B0-76A6-5EAE-E3235E07BF06}"/>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rgbClr val="92D050"/>
                </a:solidFill>
                <a:latin typeface="Adobe Arabic" panose="02040503050201020203" pitchFamily="18" charset="-78"/>
                <a:cs typeface="Adobe Arabic" panose="02040503050201020203" pitchFamily="18" charset="-78"/>
              </a:rPr>
              <a:t>	Parish Councils are automatically eligible for statutory developer funding and hence not to be confused or diluted.</a:t>
            </a:r>
          </a:p>
          <a:p>
            <a:pPr algn="ctr"/>
            <a:r>
              <a:rPr lang="en-US" sz="4400" dirty="0">
                <a:solidFill>
                  <a:srgbClr val="92D050"/>
                </a:solidFill>
                <a:latin typeface="Adobe Arabic" panose="02040503050201020203" pitchFamily="18" charset="-78"/>
                <a:cs typeface="Adobe Arabic" panose="02040503050201020203" pitchFamily="18" charset="-78"/>
              </a:rPr>
              <a:t>Developer funding must not influence parish council</a:t>
            </a:r>
          </a:p>
          <a:p>
            <a:pPr algn="ctr"/>
            <a:r>
              <a:rPr lang="en-US" sz="4400" dirty="0">
                <a:solidFill>
                  <a:srgbClr val="92D050"/>
                </a:solidFill>
                <a:latin typeface="Adobe Arabic" panose="02040503050201020203" pitchFamily="18" charset="-78"/>
                <a:cs typeface="Adobe Arabic" panose="02040503050201020203" pitchFamily="18" charset="-78"/>
              </a:rPr>
              <a:t>decisions on planning, hence separate.</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A CIC/CLT can make grants to parish and community</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causes that parish councils cannot.</a:t>
            </a:r>
          </a:p>
        </p:txBody>
      </p:sp>
      <p:sp>
        <p:nvSpPr>
          <p:cNvPr id="2" name="TextBox 1">
            <a:extLst>
              <a:ext uri="{FF2B5EF4-FFF2-40B4-BE49-F238E27FC236}">
                <a16:creationId xmlns:a16="http://schemas.microsoft.com/office/drawing/2014/main" id="{303439F0-D14B-D202-29FA-252E2665C6D9}"/>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1731412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4DD50-F4B7-531C-F0E5-A2B841E8605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FB0B28-00C2-8E0A-27A1-3CAA71EDCDDC}"/>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A CLT can hold land for affordable housing.</a:t>
            </a:r>
          </a:p>
          <a:p>
            <a:pPr algn="ctr"/>
            <a:r>
              <a:rPr lang="en-US" sz="4400" dirty="0">
                <a:solidFill>
                  <a:schemeClr val="accent6">
                    <a:lumMod val="60000"/>
                    <a:lumOff val="40000"/>
                  </a:schemeClr>
                </a:solidFill>
                <a:latin typeface="Adobe Arabic" panose="02040503050201020203" pitchFamily="18" charset="-78"/>
                <a:cs typeface="Adobe Arabic" panose="02040503050201020203" pitchFamily="18" charset="-78"/>
              </a:rPr>
              <a:t>Decision making more streamlined.</a:t>
            </a:r>
          </a:p>
          <a:p>
            <a:pPr algn="ctr"/>
            <a:r>
              <a:rPr lang="en-US" sz="4400" dirty="0">
                <a:solidFill>
                  <a:srgbClr val="92D050"/>
                </a:solidFill>
                <a:latin typeface="Adobe Arabic" panose="02040503050201020203" pitchFamily="18" charset="-78"/>
                <a:cs typeface="Adobe Arabic" panose="02040503050201020203" pitchFamily="18" charset="-78"/>
              </a:rPr>
              <a:t>Dedicated sole community aims enshrined </a:t>
            </a:r>
          </a:p>
          <a:p>
            <a:pPr algn="ctr"/>
            <a:r>
              <a:rPr lang="en-US" sz="4400" dirty="0">
                <a:solidFill>
                  <a:srgbClr val="92D050"/>
                </a:solidFill>
                <a:latin typeface="Adobe Arabic" panose="02040503050201020203" pitchFamily="18" charset="-78"/>
                <a:cs typeface="Adobe Arabic" panose="02040503050201020203" pitchFamily="18" charset="-78"/>
              </a:rPr>
              <a:t>in company articles, asset lock and objectives.</a:t>
            </a:r>
          </a:p>
          <a:p>
            <a:pPr algn="ctr"/>
            <a:r>
              <a:rPr lang="en-US" sz="4400" dirty="0">
                <a:solidFill>
                  <a:srgbClr val="63CB29"/>
                </a:solidFill>
                <a:latin typeface="Adobe Arabic" panose="02040503050201020203" pitchFamily="18" charset="-78"/>
                <a:cs typeface="Adobe Arabic" panose="02040503050201020203" pitchFamily="18" charset="-78"/>
              </a:rPr>
              <a:t>Regulated legal entity, recognised by Government. </a:t>
            </a:r>
          </a:p>
          <a:p>
            <a:pPr algn="ctr"/>
            <a:r>
              <a:rPr lang="en-US" sz="4400" dirty="0">
                <a:solidFill>
                  <a:srgbClr val="92D050"/>
                </a:solidFill>
                <a:latin typeface="Adobe Arabic" panose="02040503050201020203" pitchFamily="18" charset="-78"/>
                <a:cs typeface="Adobe Arabic" panose="02040503050201020203" pitchFamily="18" charset="-78"/>
              </a:rPr>
              <a:t>Fixed in Law - Not subject to local politics.</a:t>
            </a:r>
          </a:p>
        </p:txBody>
      </p:sp>
      <p:sp>
        <p:nvSpPr>
          <p:cNvPr id="2" name="TextBox 1">
            <a:extLst>
              <a:ext uri="{FF2B5EF4-FFF2-40B4-BE49-F238E27FC236}">
                <a16:creationId xmlns:a16="http://schemas.microsoft.com/office/drawing/2014/main" id="{67CA42E1-4C5A-ABC3-C728-F9FB12D0BFEC}"/>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1950543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F4527-EFAC-2C8D-5E30-E862C4BD529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DD0962-5C6C-EB4C-A75F-00BD1E9CD6D3}"/>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chemeClr val="accent6">
                    <a:lumMod val="60000"/>
                    <a:lumOff val="40000"/>
                  </a:schemeClr>
                </a:solidFill>
                <a:latin typeface="Adobe Arabic" panose="02040503050201020203" pitchFamily="18" charset="-78"/>
                <a:cs typeface="Adobe Arabic" panose="02040503050201020203" pitchFamily="18" charset="-78"/>
              </a:rPr>
              <a:t>A CLT can hold land for affordable housing.</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Decision making more streamlined.</a:t>
            </a:r>
          </a:p>
          <a:p>
            <a:pPr algn="ctr"/>
            <a:r>
              <a:rPr lang="en-US" sz="4400" dirty="0">
                <a:solidFill>
                  <a:srgbClr val="92D050"/>
                </a:solidFill>
                <a:latin typeface="Adobe Arabic" panose="02040503050201020203" pitchFamily="18" charset="-78"/>
                <a:cs typeface="Adobe Arabic" panose="02040503050201020203" pitchFamily="18" charset="-78"/>
              </a:rPr>
              <a:t>Dedicated sole community aims enshrined </a:t>
            </a:r>
          </a:p>
          <a:p>
            <a:pPr algn="ctr"/>
            <a:r>
              <a:rPr lang="en-US" sz="4400" dirty="0">
                <a:solidFill>
                  <a:srgbClr val="92D050"/>
                </a:solidFill>
                <a:latin typeface="Adobe Arabic" panose="02040503050201020203" pitchFamily="18" charset="-78"/>
                <a:cs typeface="Adobe Arabic" panose="02040503050201020203" pitchFamily="18" charset="-78"/>
              </a:rPr>
              <a:t>in company articles, asset lock and objectives.</a:t>
            </a:r>
          </a:p>
          <a:p>
            <a:pPr algn="ctr"/>
            <a:r>
              <a:rPr lang="en-US" sz="4400" dirty="0">
                <a:solidFill>
                  <a:srgbClr val="63CB29"/>
                </a:solidFill>
                <a:latin typeface="Adobe Arabic" panose="02040503050201020203" pitchFamily="18" charset="-78"/>
                <a:cs typeface="Adobe Arabic" panose="02040503050201020203" pitchFamily="18" charset="-78"/>
              </a:rPr>
              <a:t>Regulated legal entity, recognised by Government. </a:t>
            </a:r>
          </a:p>
          <a:p>
            <a:pPr algn="ctr"/>
            <a:r>
              <a:rPr lang="en-US" sz="4400" dirty="0">
                <a:solidFill>
                  <a:srgbClr val="92D050"/>
                </a:solidFill>
                <a:latin typeface="Adobe Arabic" panose="02040503050201020203" pitchFamily="18" charset="-78"/>
                <a:cs typeface="Adobe Arabic" panose="02040503050201020203" pitchFamily="18" charset="-78"/>
              </a:rPr>
              <a:t>Fixed in Law - Not subject to local politics.</a:t>
            </a:r>
          </a:p>
        </p:txBody>
      </p:sp>
      <p:sp>
        <p:nvSpPr>
          <p:cNvPr id="2" name="TextBox 1">
            <a:extLst>
              <a:ext uri="{FF2B5EF4-FFF2-40B4-BE49-F238E27FC236}">
                <a16:creationId xmlns:a16="http://schemas.microsoft.com/office/drawing/2014/main" id="{729C64E4-DFB3-7C74-1867-B6682C0331C8}"/>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1987726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DDC0F-D7BA-7851-14CA-F7C485AF60F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485E39F-DA2A-58C1-329D-D4F142DEE11B}"/>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rgbClr val="92D050"/>
                </a:solidFill>
                <a:latin typeface="Adobe Arabic" panose="02040503050201020203" pitchFamily="18" charset="-78"/>
                <a:cs typeface="Adobe Arabic" panose="02040503050201020203" pitchFamily="18" charset="-78"/>
              </a:rPr>
              <a:t>A CLT can hold land for affordable housing.</a:t>
            </a:r>
          </a:p>
          <a:p>
            <a:pPr algn="ctr"/>
            <a:r>
              <a:rPr lang="en-US" sz="4400" dirty="0">
                <a:solidFill>
                  <a:srgbClr val="92D050"/>
                </a:solidFill>
                <a:latin typeface="Adobe Arabic" panose="02040503050201020203" pitchFamily="18" charset="-78"/>
                <a:cs typeface="Adobe Arabic" panose="02040503050201020203" pitchFamily="18" charset="-78"/>
              </a:rPr>
              <a:t>Decision making more streamlined.</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Dedicated sole community aims enshrined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in company articles, asset lock and objectives.</a:t>
            </a:r>
          </a:p>
          <a:p>
            <a:pPr algn="ctr"/>
            <a:r>
              <a:rPr lang="en-US" sz="4400" dirty="0">
                <a:solidFill>
                  <a:srgbClr val="63CB29"/>
                </a:solidFill>
                <a:latin typeface="Adobe Arabic" panose="02040503050201020203" pitchFamily="18" charset="-78"/>
                <a:cs typeface="Adobe Arabic" panose="02040503050201020203" pitchFamily="18" charset="-78"/>
              </a:rPr>
              <a:t>Regulated legal entity, recognised by Government. </a:t>
            </a:r>
          </a:p>
          <a:p>
            <a:pPr algn="ctr"/>
            <a:r>
              <a:rPr lang="en-US" sz="4400" dirty="0">
                <a:solidFill>
                  <a:srgbClr val="92D050"/>
                </a:solidFill>
                <a:latin typeface="Adobe Arabic" panose="02040503050201020203" pitchFamily="18" charset="-78"/>
                <a:cs typeface="Adobe Arabic" panose="02040503050201020203" pitchFamily="18" charset="-78"/>
              </a:rPr>
              <a:t>Fixed in Law - Not subject to local politics.</a:t>
            </a:r>
          </a:p>
        </p:txBody>
      </p:sp>
      <p:sp>
        <p:nvSpPr>
          <p:cNvPr id="2" name="TextBox 1">
            <a:extLst>
              <a:ext uri="{FF2B5EF4-FFF2-40B4-BE49-F238E27FC236}">
                <a16:creationId xmlns:a16="http://schemas.microsoft.com/office/drawing/2014/main" id="{C82EB798-9495-E333-FDCC-DE6D3627E191}"/>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1096904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AA84E-786B-D244-482A-061655091A3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CAF6652-3D43-2DBD-552D-F45263D3F96F}"/>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rgbClr val="92D050"/>
                </a:solidFill>
                <a:latin typeface="Adobe Arabic" panose="02040503050201020203" pitchFamily="18" charset="-78"/>
                <a:cs typeface="Adobe Arabic" panose="02040503050201020203" pitchFamily="18" charset="-78"/>
              </a:rPr>
              <a:t>A CLT can hold land for affordable housing.</a:t>
            </a:r>
          </a:p>
          <a:p>
            <a:pPr algn="ctr"/>
            <a:r>
              <a:rPr lang="en-US" sz="4400" dirty="0">
                <a:solidFill>
                  <a:srgbClr val="92D050"/>
                </a:solidFill>
                <a:latin typeface="Adobe Arabic" panose="02040503050201020203" pitchFamily="18" charset="-78"/>
                <a:cs typeface="Adobe Arabic" panose="02040503050201020203" pitchFamily="18" charset="-78"/>
              </a:rPr>
              <a:t>Decision making more streamlined.</a:t>
            </a:r>
          </a:p>
          <a:p>
            <a:pPr algn="ctr"/>
            <a:r>
              <a:rPr lang="en-US" sz="4400" dirty="0">
                <a:solidFill>
                  <a:srgbClr val="92D050"/>
                </a:solidFill>
                <a:latin typeface="Adobe Arabic" panose="02040503050201020203" pitchFamily="18" charset="-78"/>
                <a:cs typeface="Adobe Arabic" panose="02040503050201020203" pitchFamily="18" charset="-78"/>
              </a:rPr>
              <a:t>Dedicated sole community aims enshrined. </a:t>
            </a:r>
          </a:p>
          <a:p>
            <a:pPr algn="ctr"/>
            <a:r>
              <a:rPr lang="en-US" sz="4400" dirty="0">
                <a:solidFill>
                  <a:srgbClr val="92D050"/>
                </a:solidFill>
                <a:latin typeface="Adobe Arabic" panose="02040503050201020203" pitchFamily="18" charset="-78"/>
                <a:cs typeface="Adobe Arabic" panose="02040503050201020203" pitchFamily="18" charset="-78"/>
              </a:rPr>
              <a:t>in company articles, asset lock and objectives.</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Regulated legal entity, recognised by Government. </a:t>
            </a:r>
          </a:p>
          <a:p>
            <a:pPr algn="ctr"/>
            <a:r>
              <a:rPr lang="en-US" sz="4400" dirty="0">
                <a:solidFill>
                  <a:srgbClr val="92D050"/>
                </a:solidFill>
                <a:latin typeface="Adobe Arabic" panose="02040503050201020203" pitchFamily="18" charset="-78"/>
                <a:cs typeface="Adobe Arabic" panose="02040503050201020203" pitchFamily="18" charset="-78"/>
              </a:rPr>
              <a:t>Fixed in Law - Not subject to local politics.</a:t>
            </a:r>
          </a:p>
        </p:txBody>
      </p:sp>
      <p:sp>
        <p:nvSpPr>
          <p:cNvPr id="2" name="TextBox 1">
            <a:extLst>
              <a:ext uri="{FF2B5EF4-FFF2-40B4-BE49-F238E27FC236}">
                <a16:creationId xmlns:a16="http://schemas.microsoft.com/office/drawing/2014/main" id="{BFDF7F1F-0D58-D9F5-E7A3-13EABB4F9E24}"/>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288401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480E-C202-18B1-75B5-3116AF948DD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21E6586-D305-7E7F-73C7-5548A1AE3280}"/>
              </a:ext>
            </a:extLst>
          </p:cNvPr>
          <p:cNvSpPr txBox="1"/>
          <p:nvPr/>
        </p:nvSpPr>
        <p:spPr>
          <a:xfrm>
            <a:off x="228600" y="1702908"/>
            <a:ext cx="11647713" cy="4154984"/>
          </a:xfrm>
          <a:prstGeom prst="rect">
            <a:avLst/>
          </a:prstGeom>
          <a:noFill/>
        </p:spPr>
        <p:txBody>
          <a:bodyPr wrap="square" rtlCol="0">
            <a:spAutoFit/>
          </a:bodyPr>
          <a:lstStyle/>
          <a:p>
            <a:pPr algn="ctr"/>
            <a:r>
              <a:rPr lang="en-US" sz="4400" dirty="0">
                <a:solidFill>
                  <a:srgbClr val="92D050"/>
                </a:solidFill>
                <a:latin typeface="Adobe Arabic" panose="02040503050201020203" pitchFamily="18" charset="-78"/>
                <a:cs typeface="Adobe Arabic" panose="02040503050201020203" pitchFamily="18" charset="-78"/>
              </a:rPr>
              <a:t>A CLT can hold land for affordable housing.</a:t>
            </a:r>
          </a:p>
          <a:p>
            <a:pPr algn="ctr"/>
            <a:r>
              <a:rPr lang="en-US" sz="4400" dirty="0">
                <a:solidFill>
                  <a:srgbClr val="92D050"/>
                </a:solidFill>
                <a:latin typeface="Adobe Arabic" panose="02040503050201020203" pitchFamily="18" charset="-78"/>
                <a:cs typeface="Adobe Arabic" panose="02040503050201020203" pitchFamily="18" charset="-78"/>
              </a:rPr>
              <a:t>Decision making more streamlined.</a:t>
            </a:r>
          </a:p>
          <a:p>
            <a:pPr algn="ctr"/>
            <a:r>
              <a:rPr lang="en-US" sz="4400" dirty="0">
                <a:solidFill>
                  <a:srgbClr val="92D050"/>
                </a:solidFill>
                <a:latin typeface="Adobe Arabic" panose="02040503050201020203" pitchFamily="18" charset="-78"/>
                <a:cs typeface="Adobe Arabic" panose="02040503050201020203" pitchFamily="18" charset="-78"/>
              </a:rPr>
              <a:t>Dedicated sole community aims enshrined. </a:t>
            </a:r>
          </a:p>
          <a:p>
            <a:pPr algn="ctr"/>
            <a:r>
              <a:rPr lang="en-US" sz="4400" dirty="0">
                <a:solidFill>
                  <a:srgbClr val="92D050"/>
                </a:solidFill>
                <a:latin typeface="Adobe Arabic" panose="02040503050201020203" pitchFamily="18" charset="-78"/>
                <a:cs typeface="Adobe Arabic" panose="02040503050201020203" pitchFamily="18" charset="-78"/>
              </a:rPr>
              <a:t>in company articles, asset lock and objectives.</a:t>
            </a:r>
          </a:p>
          <a:p>
            <a:pPr algn="ctr"/>
            <a:r>
              <a:rPr lang="en-US" sz="4400" dirty="0">
                <a:solidFill>
                  <a:srgbClr val="63CB29"/>
                </a:solidFill>
                <a:latin typeface="Adobe Arabic" panose="02040503050201020203" pitchFamily="18" charset="-78"/>
                <a:cs typeface="Adobe Arabic" panose="02040503050201020203" pitchFamily="18" charset="-78"/>
              </a:rPr>
              <a:t>Regulated legal entity, recognised by Government.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Fixed in Law - Not subject to local politics.</a:t>
            </a:r>
          </a:p>
        </p:txBody>
      </p:sp>
      <p:sp>
        <p:nvSpPr>
          <p:cNvPr id="2" name="TextBox 1">
            <a:extLst>
              <a:ext uri="{FF2B5EF4-FFF2-40B4-BE49-F238E27FC236}">
                <a16:creationId xmlns:a16="http://schemas.microsoft.com/office/drawing/2014/main" id="{58DFB0A3-DC21-1E7B-44EB-4B08DAD40573}"/>
              </a:ext>
            </a:extLst>
          </p:cNvPr>
          <p:cNvSpPr txBox="1"/>
          <p:nvPr/>
        </p:nvSpPr>
        <p:spPr>
          <a:xfrm>
            <a:off x="3380281" y="329193"/>
            <a:ext cx="5282215"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RATIONALE</a:t>
            </a:r>
          </a:p>
        </p:txBody>
      </p:sp>
    </p:spTree>
    <p:extLst>
      <p:ext uri="{BB962C8B-B14F-4D97-AF65-F5344CB8AC3E}">
        <p14:creationId xmlns:p14="http://schemas.microsoft.com/office/powerpoint/2010/main" val="4141278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C9C9-90AF-E37B-121F-F792DDAEF26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2E88132-B883-1AAD-830E-6900116DD63C}"/>
              </a:ext>
            </a:extLst>
          </p:cNvPr>
          <p:cNvSpPr txBox="1"/>
          <p:nvPr/>
        </p:nvSpPr>
        <p:spPr>
          <a:xfrm>
            <a:off x="3202709" y="329193"/>
            <a:ext cx="4732386"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SOLUTION</a:t>
            </a:r>
          </a:p>
        </p:txBody>
      </p:sp>
      <p:sp>
        <p:nvSpPr>
          <p:cNvPr id="5" name="TextBox 4">
            <a:extLst>
              <a:ext uri="{FF2B5EF4-FFF2-40B4-BE49-F238E27FC236}">
                <a16:creationId xmlns:a16="http://schemas.microsoft.com/office/drawing/2014/main" id="{7194C4A4-2216-CE24-7817-CCE5614DFC94}"/>
              </a:ext>
            </a:extLst>
          </p:cNvPr>
          <p:cNvSpPr txBox="1"/>
          <p:nvPr/>
        </p:nvSpPr>
        <p:spPr>
          <a:xfrm>
            <a:off x="228600" y="1702908"/>
            <a:ext cx="11647713" cy="4154984"/>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CIC		Asset Lock</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		Decision Making</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		Funds Distribution (less limitations than PC)</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		Recognised &amp; Regulated by CH Regulator</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		For Community Benefit Only</a:t>
            </a:r>
          </a:p>
          <a:p>
            <a:r>
              <a:rPr lang="en-US" sz="4400" dirty="0">
                <a:solidFill>
                  <a:schemeClr val="accent6">
                    <a:lumMod val="75000"/>
                  </a:schemeClr>
                </a:solidFill>
                <a:latin typeface="Adobe Arabic" panose="02040503050201020203" pitchFamily="18" charset="-78"/>
                <a:cs typeface="Adobe Arabic" panose="02040503050201020203" pitchFamily="18" charset="-78"/>
              </a:rPr>
              <a:t>	CIC		Not linked to PC planning decisions</a:t>
            </a:r>
          </a:p>
        </p:txBody>
      </p:sp>
    </p:spTree>
    <p:extLst>
      <p:ext uri="{BB962C8B-B14F-4D97-AF65-F5344CB8AC3E}">
        <p14:creationId xmlns:p14="http://schemas.microsoft.com/office/powerpoint/2010/main" val="2691773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3B126-E098-863B-765D-4EE09EFC04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F619BC-29FA-365C-C191-EFE0AAA4E22E}"/>
              </a:ext>
            </a:extLst>
          </p:cNvPr>
          <p:cNvSpPr txBox="1"/>
          <p:nvPr/>
        </p:nvSpPr>
        <p:spPr>
          <a:xfrm>
            <a:off x="3202706" y="329193"/>
            <a:ext cx="4732386"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SOLUTION</a:t>
            </a:r>
          </a:p>
        </p:txBody>
      </p:sp>
      <p:sp>
        <p:nvSpPr>
          <p:cNvPr id="5" name="TextBox 4">
            <a:extLst>
              <a:ext uri="{FF2B5EF4-FFF2-40B4-BE49-F238E27FC236}">
                <a16:creationId xmlns:a16="http://schemas.microsoft.com/office/drawing/2014/main" id="{4CFF982B-BDBC-A3C8-39F3-45B1663B367C}"/>
              </a:ext>
            </a:extLst>
          </p:cNvPr>
          <p:cNvSpPr txBox="1"/>
          <p:nvPr/>
        </p:nvSpPr>
        <p:spPr>
          <a:xfrm>
            <a:off x="228600" y="1702908"/>
            <a:ext cx="11647713" cy="4832092"/>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CLT		Recognised in Local &amp; </a:t>
            </a:r>
            <a:r>
              <a:rPr lang="en-US" sz="4400" dirty="0" err="1">
                <a:solidFill>
                  <a:schemeClr val="accent6">
                    <a:lumMod val="75000"/>
                  </a:schemeClr>
                </a:solidFill>
                <a:latin typeface="Adobe Arabic" panose="02040503050201020203" pitchFamily="18" charset="-78"/>
                <a:cs typeface="Adobe Arabic" panose="02040503050201020203" pitchFamily="18" charset="-78"/>
              </a:rPr>
              <a:t>Neighbourhood</a:t>
            </a:r>
            <a:r>
              <a:rPr lang="en-US" sz="4400" dirty="0">
                <a:solidFill>
                  <a:schemeClr val="accent6">
                    <a:lumMod val="75000"/>
                  </a:schemeClr>
                </a:solidFill>
                <a:latin typeface="Adobe Arabic" panose="02040503050201020203" pitchFamily="18" charset="-78"/>
                <a:cs typeface="Adobe Arabic" panose="02040503050201020203" pitchFamily="18" charset="-78"/>
              </a:rPr>
              <a:t> Plans</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Housing and Regeneration Act 2008 (Part 2, 79)</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Town and Country Planning Act 1990</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NPPF &amp; S106</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Homes England</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a:t>
            </a:r>
            <a:r>
              <a:rPr lang="en-US" sz="4400" dirty="0" err="1">
                <a:solidFill>
                  <a:schemeClr val="accent6">
                    <a:lumMod val="75000"/>
                  </a:schemeClr>
                </a:solidFill>
                <a:latin typeface="Adobe Arabic" panose="02040503050201020203" pitchFamily="18" charset="-78"/>
                <a:cs typeface="Adobe Arabic" panose="02040503050201020203" pitchFamily="18" charset="-78"/>
              </a:rPr>
              <a:t>Dpt</a:t>
            </a:r>
            <a:r>
              <a:rPr lang="en-US" sz="4400" dirty="0">
                <a:solidFill>
                  <a:schemeClr val="accent6">
                    <a:lumMod val="75000"/>
                  </a:schemeClr>
                </a:solidFill>
                <a:latin typeface="Adobe Arabic" panose="02040503050201020203" pitchFamily="18" charset="-78"/>
                <a:cs typeface="Adobe Arabic" panose="02040503050201020203" pitchFamily="18" charset="-78"/>
              </a:rPr>
              <a:t> for Levelling Up, Housing and Communities</a:t>
            </a:r>
          </a:p>
          <a:p>
            <a:r>
              <a:rPr lang="en-US" sz="4400" dirty="0">
                <a:solidFill>
                  <a:schemeClr val="accent6">
                    <a:lumMod val="75000"/>
                  </a:schemeClr>
                </a:solidFill>
                <a:latin typeface="Adobe Arabic" panose="02040503050201020203" pitchFamily="18" charset="-78"/>
                <a:cs typeface="Adobe Arabic" panose="02040503050201020203" pitchFamily="18" charset="-78"/>
              </a:rPr>
              <a:t>	CLT		LPAs, Reg for Social Housing, CLT Network</a:t>
            </a:r>
          </a:p>
        </p:txBody>
      </p:sp>
    </p:spTree>
    <p:extLst>
      <p:ext uri="{BB962C8B-B14F-4D97-AF65-F5344CB8AC3E}">
        <p14:creationId xmlns:p14="http://schemas.microsoft.com/office/powerpoint/2010/main" val="616307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761B-591A-C04E-EC9F-4C4E4FF7543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B5F9FF9-8F1C-FEED-F059-8A6752AE4F77}"/>
              </a:ext>
            </a:extLst>
          </p:cNvPr>
          <p:cNvSpPr txBox="1"/>
          <p:nvPr/>
        </p:nvSpPr>
        <p:spPr>
          <a:xfrm>
            <a:off x="2198423" y="329193"/>
            <a:ext cx="6740948"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INVOLVEMENT</a:t>
            </a:r>
          </a:p>
        </p:txBody>
      </p:sp>
      <p:sp>
        <p:nvSpPr>
          <p:cNvPr id="5" name="TextBox 4">
            <a:extLst>
              <a:ext uri="{FF2B5EF4-FFF2-40B4-BE49-F238E27FC236}">
                <a16:creationId xmlns:a16="http://schemas.microsoft.com/office/drawing/2014/main" id="{770EE3CC-5551-DD12-2404-60C0FEC841BE}"/>
              </a:ext>
            </a:extLst>
          </p:cNvPr>
          <p:cNvSpPr txBox="1"/>
          <p:nvPr/>
        </p:nvSpPr>
        <p:spPr>
          <a:xfrm>
            <a:off x="228601" y="1702908"/>
            <a:ext cx="10681138" cy="4154984"/>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MEMBERSHIP</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COMMUNITY ASSEMBLY</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LOCAL HOUSING COMMITTEE</a:t>
            </a:r>
          </a:p>
          <a:p>
            <a:pPr algn="ctr"/>
            <a:endParaRPr lang="en-US" sz="44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400" dirty="0" err="1">
                <a:solidFill>
                  <a:schemeClr val="accent6">
                    <a:lumMod val="75000"/>
                  </a:schemeClr>
                </a:solidFill>
                <a:latin typeface="Adobe Arabic" panose="02040503050201020203" pitchFamily="18" charset="-78"/>
                <a:cs typeface="Adobe Arabic" panose="02040503050201020203" pitchFamily="18" charset="-78"/>
              </a:rPr>
              <a:t>directors@broadoak-community-investments-cic.uk</a:t>
            </a:r>
            <a:endParaRPr lang="en-US" sz="4400" dirty="0">
              <a:solidFill>
                <a:schemeClr val="accent6">
                  <a:lumMod val="7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187146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AD1D1-21D6-8BEE-B20B-272842623B8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189D08B-B7CB-3943-BC05-40D4405E0682}"/>
              </a:ext>
            </a:extLst>
          </p:cNvPr>
          <p:cNvSpPr txBox="1"/>
          <p:nvPr/>
        </p:nvSpPr>
        <p:spPr>
          <a:xfrm>
            <a:off x="4092370" y="329193"/>
            <a:ext cx="2953053"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PAUSE</a:t>
            </a:r>
          </a:p>
        </p:txBody>
      </p:sp>
      <p:sp>
        <p:nvSpPr>
          <p:cNvPr id="5" name="TextBox 4">
            <a:extLst>
              <a:ext uri="{FF2B5EF4-FFF2-40B4-BE49-F238E27FC236}">
                <a16:creationId xmlns:a16="http://schemas.microsoft.com/office/drawing/2014/main" id="{F4D01047-106F-EFC4-AD19-46E4755CE548}"/>
              </a:ext>
            </a:extLst>
          </p:cNvPr>
          <p:cNvSpPr txBox="1"/>
          <p:nvPr/>
        </p:nvSpPr>
        <p:spPr>
          <a:xfrm>
            <a:off x="228600" y="1702908"/>
            <a:ext cx="11647713" cy="4832092"/>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Any questions or comments for the directors </a:t>
            </a: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on what you’ve heard so far?</a:t>
            </a:r>
          </a:p>
          <a:p>
            <a:endParaRPr lang="en-US" sz="44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Next will update you on what we have done.</a:t>
            </a:r>
          </a:p>
          <a:p>
            <a:pPr algn="ctr"/>
            <a:endParaRPr lang="en-US" sz="44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Additional Open Floor at end.</a:t>
            </a:r>
          </a:p>
        </p:txBody>
      </p:sp>
    </p:spTree>
    <p:extLst>
      <p:ext uri="{BB962C8B-B14F-4D97-AF65-F5344CB8AC3E}">
        <p14:creationId xmlns:p14="http://schemas.microsoft.com/office/powerpoint/2010/main" val="381820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2801F-6E1D-BAD0-7E9D-662236CADE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205FD6-B185-8184-DE04-E9343BAA67AB}"/>
              </a:ext>
            </a:extLst>
          </p:cNvPr>
          <p:cNvSpPr txBox="1"/>
          <p:nvPr/>
        </p:nvSpPr>
        <p:spPr>
          <a:xfrm>
            <a:off x="3638726" y="329193"/>
            <a:ext cx="3860351"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RESULTS</a:t>
            </a:r>
          </a:p>
        </p:txBody>
      </p:sp>
      <p:sp>
        <p:nvSpPr>
          <p:cNvPr id="5" name="TextBox 4">
            <a:extLst>
              <a:ext uri="{FF2B5EF4-FFF2-40B4-BE49-F238E27FC236}">
                <a16:creationId xmlns:a16="http://schemas.microsoft.com/office/drawing/2014/main" id="{98F9FEE9-BB44-F6AB-E18F-E3270CC7E081}"/>
              </a:ext>
            </a:extLst>
          </p:cNvPr>
          <p:cNvSpPr txBox="1"/>
          <p:nvPr/>
        </p:nvSpPr>
        <p:spPr>
          <a:xfrm>
            <a:off x="228600" y="1702908"/>
            <a:ext cx="11647713" cy="4154984"/>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Community Development Partnership Agreement (MoU)</a:t>
            </a:r>
          </a:p>
          <a:p>
            <a:r>
              <a:rPr lang="en-US" sz="4400" dirty="0">
                <a:solidFill>
                  <a:schemeClr val="accent6">
                    <a:lumMod val="75000"/>
                  </a:schemeClr>
                </a:solidFill>
                <a:latin typeface="Adobe Arabic" panose="02040503050201020203" pitchFamily="18" charset="-78"/>
                <a:cs typeface="Adobe Arabic" panose="02040503050201020203" pitchFamily="18" charset="-78"/>
              </a:rPr>
              <a:t>	English Rural &amp; RCCE</a:t>
            </a:r>
          </a:p>
          <a:p>
            <a:r>
              <a:rPr lang="en-US" sz="4400" dirty="0">
                <a:solidFill>
                  <a:schemeClr val="accent6">
                    <a:lumMod val="75000"/>
                  </a:schemeClr>
                </a:solidFill>
                <a:latin typeface="Adobe Arabic" panose="02040503050201020203" pitchFamily="18" charset="-78"/>
                <a:cs typeface="Adobe Arabic" panose="02040503050201020203" pitchFamily="18" charset="-78"/>
              </a:rPr>
              <a:t>	Developer(s)</a:t>
            </a:r>
          </a:p>
          <a:p>
            <a:r>
              <a:rPr lang="en-US" sz="4400" dirty="0">
                <a:solidFill>
                  <a:schemeClr val="accent6">
                    <a:lumMod val="75000"/>
                  </a:schemeClr>
                </a:solidFill>
                <a:latin typeface="Adobe Arabic" panose="02040503050201020203" pitchFamily="18" charset="-78"/>
                <a:cs typeface="Adobe Arabic" panose="02040503050201020203" pitchFamily="18" charset="-78"/>
              </a:rPr>
              <a:t>	LLPM &amp; Nomination Agreement</a:t>
            </a:r>
          </a:p>
          <a:p>
            <a:r>
              <a:rPr lang="en-US" sz="4400" dirty="0">
                <a:solidFill>
                  <a:schemeClr val="accent6">
                    <a:lumMod val="75000"/>
                  </a:schemeClr>
                </a:solidFill>
                <a:latin typeface="Adobe Arabic" panose="02040503050201020203" pitchFamily="18" charset="-78"/>
                <a:cs typeface="Adobe Arabic" panose="02040503050201020203" pitchFamily="18" charset="-78"/>
              </a:rPr>
              <a:t>	Uttlesford</a:t>
            </a:r>
          </a:p>
          <a:p>
            <a:r>
              <a:rPr lang="en-US" sz="4400" dirty="0">
                <a:solidFill>
                  <a:schemeClr val="accent6">
                    <a:lumMod val="75000"/>
                  </a:schemeClr>
                </a:solidFill>
                <a:latin typeface="Adobe Arabic" panose="02040503050201020203" pitchFamily="18" charset="-78"/>
                <a:cs typeface="Adobe Arabic" panose="02040503050201020203" pitchFamily="18" charset="-78"/>
              </a:rPr>
              <a:t>	</a:t>
            </a:r>
          </a:p>
        </p:txBody>
      </p:sp>
    </p:spTree>
    <p:extLst>
      <p:ext uri="{BB962C8B-B14F-4D97-AF65-F5344CB8AC3E}">
        <p14:creationId xmlns:p14="http://schemas.microsoft.com/office/powerpoint/2010/main" val="3047381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C964-D678-454F-3B9C-65328F6652C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F4A3C8A-7CD6-1377-A807-D909F7E95107}"/>
              </a:ext>
            </a:extLst>
          </p:cNvPr>
          <p:cNvSpPr txBox="1"/>
          <p:nvPr/>
        </p:nvSpPr>
        <p:spPr>
          <a:xfrm>
            <a:off x="3638726" y="329193"/>
            <a:ext cx="3860351"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RESULTS</a:t>
            </a:r>
          </a:p>
        </p:txBody>
      </p:sp>
      <p:sp>
        <p:nvSpPr>
          <p:cNvPr id="5" name="TextBox 4">
            <a:extLst>
              <a:ext uri="{FF2B5EF4-FFF2-40B4-BE49-F238E27FC236}">
                <a16:creationId xmlns:a16="http://schemas.microsoft.com/office/drawing/2014/main" id="{C22743F2-6901-A6AE-76F4-D9F0D2F06BEE}"/>
              </a:ext>
            </a:extLst>
          </p:cNvPr>
          <p:cNvSpPr txBox="1"/>
          <p:nvPr/>
        </p:nvSpPr>
        <p:spPr>
          <a:xfrm>
            <a:off x="228600" y="1702908"/>
            <a:ext cx="11647713" cy="4832092"/>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Community Development Partnership Agreement (MoU)</a:t>
            </a:r>
          </a:p>
          <a:p>
            <a:r>
              <a:rPr lang="en-US" sz="4400" dirty="0">
                <a:solidFill>
                  <a:schemeClr val="accent6">
                    <a:lumMod val="75000"/>
                  </a:schemeClr>
                </a:solidFill>
                <a:latin typeface="Adobe Arabic" panose="02040503050201020203" pitchFamily="18" charset="-78"/>
                <a:cs typeface="Adobe Arabic" panose="02040503050201020203" pitchFamily="18" charset="-78"/>
              </a:rPr>
              <a:t>	English Rural &amp; RCCE</a:t>
            </a:r>
          </a:p>
          <a:p>
            <a:r>
              <a:rPr lang="en-US" sz="4400" dirty="0">
                <a:solidFill>
                  <a:schemeClr val="accent6">
                    <a:lumMod val="75000"/>
                  </a:schemeClr>
                </a:solidFill>
                <a:latin typeface="Adobe Arabic" panose="02040503050201020203" pitchFamily="18" charset="-78"/>
                <a:cs typeface="Adobe Arabic" panose="02040503050201020203" pitchFamily="18" charset="-78"/>
              </a:rPr>
              <a:t>	Developers</a:t>
            </a:r>
          </a:p>
          <a:p>
            <a:r>
              <a:rPr lang="en-US" sz="4400" dirty="0">
                <a:solidFill>
                  <a:schemeClr val="accent6">
                    <a:lumMod val="75000"/>
                  </a:schemeClr>
                </a:solidFill>
                <a:latin typeface="Adobe Arabic" panose="02040503050201020203" pitchFamily="18" charset="-78"/>
                <a:cs typeface="Adobe Arabic" panose="02040503050201020203" pitchFamily="18" charset="-78"/>
              </a:rPr>
              <a:t>	LLPM &amp; Nomination Agreement</a:t>
            </a:r>
          </a:p>
          <a:p>
            <a:r>
              <a:rPr lang="en-US" sz="4400" dirty="0">
                <a:solidFill>
                  <a:schemeClr val="accent6">
                    <a:lumMod val="75000"/>
                  </a:schemeClr>
                </a:solidFill>
                <a:latin typeface="Adobe Arabic" panose="02040503050201020203" pitchFamily="18" charset="-78"/>
                <a:cs typeface="Adobe Arabic" panose="02040503050201020203" pitchFamily="18" charset="-78"/>
              </a:rPr>
              <a:t>	Uttlesford</a:t>
            </a:r>
          </a:p>
          <a:p>
            <a:r>
              <a:rPr lang="en-US" sz="4400" dirty="0">
                <a:solidFill>
                  <a:schemeClr val="accent6">
                    <a:lumMod val="75000"/>
                  </a:schemeClr>
                </a:solidFill>
                <a:latin typeface="Adobe Arabic" panose="02040503050201020203" pitchFamily="18" charset="-78"/>
                <a:cs typeface="Adobe Arabic" panose="02040503050201020203" pitchFamily="18" charset="-78"/>
              </a:rPr>
              <a:t>	</a:t>
            </a:r>
            <a:r>
              <a:rPr lang="en-US" sz="4400" b="1" dirty="0">
                <a:solidFill>
                  <a:schemeClr val="accent6">
                    <a:lumMod val="75000"/>
                  </a:schemeClr>
                </a:solidFill>
                <a:latin typeface="Adobe Arabic" panose="02040503050201020203" pitchFamily="18" charset="-78"/>
                <a:cs typeface="Adobe Arabic" panose="02040503050201020203" pitchFamily="18" charset="-78"/>
              </a:rPr>
              <a:t>Affordable Homes – 10 from Durkan / Broad Family Scheme</a:t>
            </a:r>
          </a:p>
          <a:p>
            <a:r>
              <a:rPr lang="en-US" sz="4400" b="1" dirty="0">
                <a:solidFill>
                  <a:schemeClr val="accent6">
                    <a:lumMod val="75000"/>
                  </a:schemeClr>
                </a:solidFill>
                <a:latin typeface="Adobe Arabic" panose="02040503050201020203" pitchFamily="18" charset="-78"/>
                <a:cs typeface="Adobe Arabic" panose="02040503050201020203" pitchFamily="18" charset="-78"/>
              </a:rPr>
              <a:t>	</a:t>
            </a:r>
          </a:p>
        </p:txBody>
      </p:sp>
    </p:spTree>
    <p:extLst>
      <p:ext uri="{BB962C8B-B14F-4D97-AF65-F5344CB8AC3E}">
        <p14:creationId xmlns:p14="http://schemas.microsoft.com/office/powerpoint/2010/main" val="3492483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F195-187E-CB88-586E-D5F33DDA60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7E411B-0998-72B4-71F3-C0EE3024219D}"/>
              </a:ext>
            </a:extLst>
          </p:cNvPr>
          <p:cNvSpPr txBox="1"/>
          <p:nvPr/>
        </p:nvSpPr>
        <p:spPr>
          <a:xfrm>
            <a:off x="3638726" y="329193"/>
            <a:ext cx="3860351"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RESULTS</a:t>
            </a:r>
          </a:p>
        </p:txBody>
      </p:sp>
      <p:sp>
        <p:nvSpPr>
          <p:cNvPr id="5" name="TextBox 4">
            <a:extLst>
              <a:ext uri="{FF2B5EF4-FFF2-40B4-BE49-F238E27FC236}">
                <a16:creationId xmlns:a16="http://schemas.microsoft.com/office/drawing/2014/main" id="{52160682-0501-4B1F-D49B-82D5DE8BB034}"/>
              </a:ext>
            </a:extLst>
          </p:cNvPr>
          <p:cNvSpPr txBox="1"/>
          <p:nvPr/>
        </p:nvSpPr>
        <p:spPr>
          <a:xfrm>
            <a:off x="228600" y="1702908"/>
            <a:ext cx="11647713" cy="4832092"/>
          </a:xfrm>
          <a:prstGeom prst="rect">
            <a:avLst/>
          </a:prstGeom>
          <a:noFill/>
        </p:spPr>
        <p:txBody>
          <a:bodyPr wrap="square" rtlCol="0">
            <a:spAutoFit/>
          </a:bodyPr>
          <a:lstStyle/>
          <a:p>
            <a:r>
              <a:rPr lang="en-US" sz="4400" dirty="0">
                <a:solidFill>
                  <a:schemeClr val="accent6">
                    <a:lumMod val="75000"/>
                  </a:schemeClr>
                </a:solidFill>
                <a:latin typeface="Adobe Arabic" panose="02040503050201020203" pitchFamily="18" charset="-78"/>
                <a:cs typeface="Adobe Arabic" panose="02040503050201020203" pitchFamily="18" charset="-78"/>
              </a:rPr>
              <a:t>	Community Development Partnership Agreement (MoU)</a:t>
            </a:r>
          </a:p>
          <a:p>
            <a:r>
              <a:rPr lang="en-US" sz="4400" dirty="0">
                <a:solidFill>
                  <a:schemeClr val="accent6">
                    <a:lumMod val="75000"/>
                  </a:schemeClr>
                </a:solidFill>
                <a:latin typeface="Adobe Arabic" panose="02040503050201020203" pitchFamily="18" charset="-78"/>
                <a:cs typeface="Adobe Arabic" panose="02040503050201020203" pitchFamily="18" charset="-78"/>
              </a:rPr>
              <a:t>	English Rural &amp; RCCE</a:t>
            </a:r>
          </a:p>
          <a:p>
            <a:r>
              <a:rPr lang="en-US" sz="4400" dirty="0">
                <a:solidFill>
                  <a:schemeClr val="accent6">
                    <a:lumMod val="75000"/>
                  </a:schemeClr>
                </a:solidFill>
                <a:latin typeface="Adobe Arabic" panose="02040503050201020203" pitchFamily="18" charset="-78"/>
                <a:cs typeface="Adobe Arabic" panose="02040503050201020203" pitchFamily="18" charset="-78"/>
              </a:rPr>
              <a:t>	Developers</a:t>
            </a:r>
          </a:p>
          <a:p>
            <a:r>
              <a:rPr lang="en-US" sz="4400" dirty="0">
                <a:solidFill>
                  <a:schemeClr val="accent6">
                    <a:lumMod val="75000"/>
                  </a:schemeClr>
                </a:solidFill>
                <a:latin typeface="Adobe Arabic" panose="02040503050201020203" pitchFamily="18" charset="-78"/>
                <a:cs typeface="Adobe Arabic" panose="02040503050201020203" pitchFamily="18" charset="-78"/>
              </a:rPr>
              <a:t>	LLPM &amp; Nomination Agreement</a:t>
            </a:r>
          </a:p>
          <a:p>
            <a:r>
              <a:rPr lang="en-US" sz="4400" dirty="0">
                <a:solidFill>
                  <a:schemeClr val="accent6">
                    <a:lumMod val="75000"/>
                  </a:schemeClr>
                </a:solidFill>
                <a:latin typeface="Adobe Arabic" panose="02040503050201020203" pitchFamily="18" charset="-78"/>
                <a:cs typeface="Adobe Arabic" panose="02040503050201020203" pitchFamily="18" charset="-78"/>
              </a:rPr>
              <a:t>	Uttlesford</a:t>
            </a:r>
          </a:p>
          <a:p>
            <a:r>
              <a:rPr lang="en-US" sz="4400" dirty="0">
                <a:solidFill>
                  <a:schemeClr val="accent6">
                    <a:lumMod val="75000"/>
                  </a:schemeClr>
                </a:solidFill>
                <a:latin typeface="Adobe Arabic" panose="02040503050201020203" pitchFamily="18" charset="-78"/>
                <a:cs typeface="Adobe Arabic" panose="02040503050201020203" pitchFamily="18" charset="-78"/>
              </a:rPr>
              <a:t>	</a:t>
            </a:r>
            <a:r>
              <a:rPr lang="en-US" sz="4400" b="1" dirty="0">
                <a:solidFill>
                  <a:schemeClr val="accent6">
                    <a:lumMod val="75000"/>
                  </a:schemeClr>
                </a:solidFill>
                <a:latin typeface="Adobe Arabic" panose="02040503050201020203" pitchFamily="18" charset="-78"/>
                <a:cs typeface="Adobe Arabic" panose="02040503050201020203" pitchFamily="18" charset="-78"/>
              </a:rPr>
              <a:t>Affordable Homes – 10 from Durkan / Broad Family Scheme</a:t>
            </a:r>
          </a:p>
          <a:p>
            <a:r>
              <a:rPr lang="en-US" sz="4400" b="1" dirty="0">
                <a:solidFill>
                  <a:schemeClr val="accent6">
                    <a:lumMod val="75000"/>
                  </a:schemeClr>
                </a:solidFill>
                <a:latin typeface="Adobe Arabic" panose="02040503050201020203" pitchFamily="18" charset="-78"/>
                <a:cs typeface="Adobe Arabic" panose="02040503050201020203" pitchFamily="18" charset="-78"/>
              </a:rPr>
              <a:t>	£500,000 Contribution from Durkan / Broad Family Scheme</a:t>
            </a:r>
          </a:p>
        </p:txBody>
      </p:sp>
    </p:spTree>
    <p:extLst>
      <p:ext uri="{BB962C8B-B14F-4D97-AF65-F5344CB8AC3E}">
        <p14:creationId xmlns:p14="http://schemas.microsoft.com/office/powerpoint/2010/main" val="2582680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E14B-9D14-8374-B89E-F83AB69A27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7A7A9DA-5DFD-F98C-DB85-96C744E2ADFA}"/>
              </a:ext>
            </a:extLst>
          </p:cNvPr>
          <p:cNvSpPr txBox="1"/>
          <p:nvPr/>
        </p:nvSpPr>
        <p:spPr>
          <a:xfrm>
            <a:off x="3638726" y="329193"/>
            <a:ext cx="3860351"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RESULTS</a:t>
            </a:r>
          </a:p>
        </p:txBody>
      </p:sp>
      <p:sp>
        <p:nvSpPr>
          <p:cNvPr id="5" name="TextBox 4">
            <a:extLst>
              <a:ext uri="{FF2B5EF4-FFF2-40B4-BE49-F238E27FC236}">
                <a16:creationId xmlns:a16="http://schemas.microsoft.com/office/drawing/2014/main" id="{0660A818-46C0-AA74-3D97-4CA198A2DDF5}"/>
              </a:ext>
            </a:extLst>
          </p:cNvPr>
          <p:cNvSpPr txBox="1"/>
          <p:nvPr/>
        </p:nvSpPr>
        <p:spPr>
          <a:xfrm>
            <a:off x="228600" y="1702908"/>
            <a:ext cx="11647713" cy="6740307"/>
          </a:xfrm>
          <a:prstGeom prst="rect">
            <a:avLst/>
          </a:prstGeom>
          <a:noFill/>
        </p:spPr>
        <p:txBody>
          <a:bodyPr wrap="square" rtlCol="0">
            <a:spAutoFit/>
          </a:bodyPr>
          <a:lstStyle/>
          <a:p>
            <a:r>
              <a:rPr lang="en-US" sz="3600" dirty="0">
                <a:solidFill>
                  <a:schemeClr val="accent6">
                    <a:lumMod val="75000"/>
                  </a:schemeClr>
                </a:solidFill>
                <a:latin typeface="Adobe Arabic" panose="02040503050201020203" pitchFamily="18" charset="-78"/>
                <a:cs typeface="Adobe Arabic" panose="02040503050201020203" pitchFamily="18" charset="-78"/>
              </a:rPr>
              <a:t>Projects Identified:</a:t>
            </a:r>
          </a:p>
          <a:p>
            <a:r>
              <a:rPr lang="en-US" sz="3600" dirty="0">
                <a:solidFill>
                  <a:schemeClr val="accent6">
                    <a:lumMod val="75000"/>
                  </a:schemeClr>
                </a:solidFill>
                <a:latin typeface="Adobe Arabic" panose="02040503050201020203" pitchFamily="18" charset="-78"/>
                <a:cs typeface="Adobe Arabic" panose="02040503050201020203" pitchFamily="18" charset="-78"/>
              </a:rPr>
              <a:t>Provide new playground equipment, Technology support for St Mary’s School,</a:t>
            </a:r>
          </a:p>
          <a:p>
            <a:r>
              <a:rPr lang="en-US" sz="3600" dirty="0">
                <a:solidFill>
                  <a:schemeClr val="accent6">
                    <a:lumMod val="75000"/>
                  </a:schemeClr>
                </a:solidFill>
                <a:latin typeface="Adobe Arabic" panose="02040503050201020203" pitchFamily="18" charset="-78"/>
                <a:cs typeface="Adobe Arabic" panose="02040503050201020203" pitchFamily="18" charset="-78"/>
              </a:rPr>
              <a:t>Drainage or gulley clearance for the parish,</a:t>
            </a:r>
          </a:p>
          <a:p>
            <a:r>
              <a:rPr lang="en-US" sz="3600" dirty="0">
                <a:solidFill>
                  <a:schemeClr val="accent6">
                    <a:lumMod val="75000"/>
                  </a:schemeClr>
                </a:solidFill>
                <a:latin typeface="Adobe Arabic" panose="02040503050201020203" pitchFamily="18" charset="-78"/>
                <a:cs typeface="Adobe Arabic" panose="02040503050201020203" pitchFamily="18" charset="-78"/>
              </a:rPr>
              <a:t>Restoration projects such as the church tower, scout hut, village sign, or heritage assets, Seed-fund sports and recreation facilities, such as tennis courts, sports pavilion, outdoor community areas, Infrastructure projects such as new speed signs, defibrillators, Support community groups and events such as the Friday Club (seniors), village festival, or local sports clubs.</a:t>
            </a:r>
          </a:p>
          <a:p>
            <a:pPr algn="ctr"/>
            <a:r>
              <a:rPr lang="en-US" sz="3600" dirty="0">
                <a:solidFill>
                  <a:schemeClr val="accent6">
                    <a:lumMod val="75000"/>
                  </a:schemeClr>
                </a:solidFill>
                <a:latin typeface="Adobe Arabic" panose="02040503050201020203" pitchFamily="18" charset="-78"/>
                <a:cs typeface="Adobe Arabic" panose="02040503050201020203" pitchFamily="18" charset="-78"/>
              </a:rPr>
              <a:t>SUGGESTIONS AND NEEDS INVITED</a:t>
            </a:r>
          </a:p>
          <a:p>
            <a:endParaRPr lang="en-US" sz="3600" dirty="0">
              <a:solidFill>
                <a:schemeClr val="accent6">
                  <a:lumMod val="75000"/>
                </a:schemeClr>
              </a:solidFill>
              <a:latin typeface="Adobe Arabic" panose="02040503050201020203" pitchFamily="18" charset="-78"/>
              <a:cs typeface="Adobe Arabic" panose="02040503050201020203" pitchFamily="18" charset="-78"/>
            </a:endParaRPr>
          </a:p>
          <a:p>
            <a:endParaRPr lang="en-US" sz="3600" dirty="0">
              <a:solidFill>
                <a:schemeClr val="accent6">
                  <a:lumMod val="75000"/>
                </a:schemeClr>
              </a:solidFill>
              <a:latin typeface="Adobe Arabic" panose="02040503050201020203" pitchFamily="18" charset="-78"/>
              <a:cs typeface="Adobe Arabic" panose="02040503050201020203" pitchFamily="18" charset="-78"/>
            </a:endParaRPr>
          </a:p>
          <a:p>
            <a:endParaRPr lang="en-US" sz="3600" dirty="0">
              <a:solidFill>
                <a:schemeClr val="accent6">
                  <a:lumMod val="7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878915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BFBA8-9AD2-620F-6587-54022791D4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F9B3CF-0532-6E08-DE20-600397FE4D46}"/>
              </a:ext>
            </a:extLst>
          </p:cNvPr>
          <p:cNvSpPr txBox="1"/>
          <p:nvPr/>
        </p:nvSpPr>
        <p:spPr>
          <a:xfrm>
            <a:off x="3340568" y="329193"/>
            <a:ext cx="4456669" cy="1569660"/>
          </a:xfrm>
          <a:prstGeom prst="rect">
            <a:avLst/>
          </a:prstGeom>
          <a:noFill/>
        </p:spPr>
        <p:txBody>
          <a:bodyPr wrap="none" rtlCol="0">
            <a:spAutoFit/>
          </a:bodyPr>
          <a:lstStyle/>
          <a:p>
            <a:pPr algn="ctr"/>
            <a:r>
              <a:rPr lang="en-US" sz="9600" dirty="0">
                <a:solidFill>
                  <a:srgbClr val="63CB29"/>
                </a:solidFill>
                <a:latin typeface="Adobe Arabic" panose="02040503050201020203" pitchFamily="18" charset="-78"/>
                <a:cs typeface="Adobe Arabic" panose="02040503050201020203" pitchFamily="18" charset="-78"/>
              </a:rPr>
              <a:t>Open Floor</a:t>
            </a:r>
          </a:p>
        </p:txBody>
      </p:sp>
      <p:sp>
        <p:nvSpPr>
          <p:cNvPr id="5" name="TextBox 4">
            <a:extLst>
              <a:ext uri="{FF2B5EF4-FFF2-40B4-BE49-F238E27FC236}">
                <a16:creationId xmlns:a16="http://schemas.microsoft.com/office/drawing/2014/main" id="{3727961C-9994-1572-4FFE-D65D61F4746A}"/>
              </a:ext>
            </a:extLst>
          </p:cNvPr>
          <p:cNvSpPr txBox="1"/>
          <p:nvPr/>
        </p:nvSpPr>
        <p:spPr>
          <a:xfrm>
            <a:off x="228601" y="1702908"/>
            <a:ext cx="10668786" cy="2862322"/>
          </a:xfrm>
          <a:prstGeom prst="rect">
            <a:avLst/>
          </a:prstGeom>
          <a:noFill/>
        </p:spPr>
        <p:txBody>
          <a:bodyPr wrap="square" rtlCol="0">
            <a:spAutoFit/>
          </a:bodyPr>
          <a:lstStyle/>
          <a:p>
            <a:endParaRPr lang="en-US" sz="3600" dirty="0">
              <a:solidFill>
                <a:schemeClr val="accent6">
                  <a:lumMod val="75000"/>
                </a:schemeClr>
              </a:solidFill>
              <a:latin typeface="Adobe Arabic" panose="02040503050201020203" pitchFamily="18" charset="-78"/>
              <a:cs typeface="Adobe Arabic" panose="02040503050201020203" pitchFamily="18" charset="-78"/>
            </a:endParaRPr>
          </a:p>
          <a:p>
            <a:pPr algn="ctr"/>
            <a:r>
              <a:rPr lang="en-US" sz="3600" dirty="0">
                <a:solidFill>
                  <a:schemeClr val="accent6">
                    <a:lumMod val="75000"/>
                  </a:schemeClr>
                </a:solidFill>
                <a:latin typeface="Adobe Arabic" panose="02040503050201020203" pitchFamily="18" charset="-78"/>
                <a:cs typeface="Adobe Arabic" panose="02040503050201020203" pitchFamily="18" charset="-78"/>
              </a:rPr>
              <a:t>FURTHER QUESTIONS</a:t>
            </a:r>
          </a:p>
          <a:p>
            <a:pPr algn="ctr"/>
            <a:r>
              <a:rPr lang="en-US" sz="3600" dirty="0">
                <a:solidFill>
                  <a:schemeClr val="accent6">
                    <a:lumMod val="75000"/>
                  </a:schemeClr>
                </a:solidFill>
                <a:latin typeface="Adobe Arabic" panose="02040503050201020203" pitchFamily="18" charset="-78"/>
                <a:cs typeface="Adobe Arabic" panose="02040503050201020203" pitchFamily="18" charset="-78"/>
              </a:rPr>
              <a:t>COMMENTS</a:t>
            </a:r>
          </a:p>
          <a:p>
            <a:pPr algn="ctr"/>
            <a:r>
              <a:rPr lang="en-US" sz="3600" dirty="0">
                <a:solidFill>
                  <a:schemeClr val="accent6">
                    <a:lumMod val="75000"/>
                  </a:schemeClr>
                </a:solidFill>
                <a:latin typeface="Adobe Arabic" panose="02040503050201020203" pitchFamily="18" charset="-78"/>
                <a:cs typeface="Adobe Arabic" panose="02040503050201020203" pitchFamily="18" charset="-78"/>
              </a:rPr>
              <a:t>SUGGESTIONS</a:t>
            </a:r>
          </a:p>
          <a:p>
            <a:endParaRPr lang="en-US" sz="3600" dirty="0">
              <a:solidFill>
                <a:schemeClr val="accent6">
                  <a:lumMod val="7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335451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1A064-615E-0C87-7686-AFF149DC1D3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5589D88-CA1F-6FA8-7DE4-84C04639F0E6}"/>
              </a:ext>
            </a:extLst>
          </p:cNvPr>
          <p:cNvPicPr>
            <a:picLocks noChangeAspect="1"/>
          </p:cNvPicPr>
          <p:nvPr/>
        </p:nvPicPr>
        <p:blipFill rotWithShape="1">
          <a:blip r:embed="rId2"/>
          <a:srcRect t="20109" b="11440"/>
          <a:stretch/>
        </p:blipFill>
        <p:spPr bwMode="auto">
          <a:xfrm>
            <a:off x="1040423" y="472429"/>
            <a:ext cx="9894472" cy="4514524"/>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00BE2535-4079-77AD-29E6-4C348A0847FE}"/>
              </a:ext>
            </a:extLst>
          </p:cNvPr>
          <p:cNvSpPr/>
          <p:nvPr/>
        </p:nvSpPr>
        <p:spPr>
          <a:xfrm>
            <a:off x="8957687" y="203479"/>
            <a:ext cx="2971800" cy="1292469"/>
          </a:xfrm>
          <a:prstGeom prst="rect">
            <a:avLst/>
          </a:prstGeom>
          <a:solidFill>
            <a:schemeClr val="accent6">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F3CD14D3-0C2D-8144-C8EF-915535252BD5}"/>
              </a:ext>
            </a:extLst>
          </p:cNvPr>
          <p:cNvSpPr txBox="1"/>
          <p:nvPr/>
        </p:nvSpPr>
        <p:spPr>
          <a:xfrm>
            <a:off x="1514324" y="5042708"/>
            <a:ext cx="8946681" cy="1446550"/>
          </a:xfrm>
          <a:prstGeom prst="rect">
            <a:avLst/>
          </a:prstGeom>
          <a:noFill/>
        </p:spPr>
        <p:txBody>
          <a:bodyPr wrap="none" rtlCol="0">
            <a:spAutoFit/>
          </a:bodyPr>
          <a:lstStyle/>
          <a:p>
            <a:pPr algn="ctr"/>
            <a:r>
              <a:rPr lang="en-US" sz="4400" dirty="0">
                <a:solidFill>
                  <a:schemeClr val="accent6">
                    <a:lumMod val="75000"/>
                  </a:schemeClr>
                </a:solidFill>
                <a:latin typeface="Adobe Arabic" panose="02040503050201020203" pitchFamily="18" charset="-78"/>
                <a:cs typeface="Adobe Arabic" panose="02040503050201020203" pitchFamily="18" charset="-78"/>
              </a:rPr>
              <a:t>TRUST AND SUPPORT</a:t>
            </a:r>
          </a:p>
          <a:p>
            <a:pPr algn="ctr"/>
            <a:r>
              <a:rPr lang="en-US" sz="4400" dirty="0" err="1">
                <a:solidFill>
                  <a:schemeClr val="accent6">
                    <a:lumMod val="75000"/>
                  </a:schemeClr>
                </a:solidFill>
                <a:latin typeface="Adobe Arabic" panose="02040503050201020203" pitchFamily="18" charset="-78"/>
                <a:cs typeface="Adobe Arabic" panose="02040503050201020203" pitchFamily="18" charset="-78"/>
              </a:rPr>
              <a:t>directors@broadoak-community-investments-cic.uk</a:t>
            </a:r>
            <a:endParaRPr lang="en-US" sz="4400" dirty="0">
              <a:solidFill>
                <a:schemeClr val="accent6">
                  <a:lumMod val="75000"/>
                </a:schemeClr>
              </a:solidFill>
              <a:latin typeface="Adobe Arabic" panose="02040503050201020203" pitchFamily="18" charset="-78"/>
              <a:cs typeface="Adobe Arabic" panose="02040503050201020203" pitchFamily="18" charset="-78"/>
            </a:endParaRPr>
          </a:p>
        </p:txBody>
      </p:sp>
      <p:cxnSp>
        <p:nvCxnSpPr>
          <p:cNvPr id="7" name="Straight Connector 6">
            <a:extLst>
              <a:ext uri="{FF2B5EF4-FFF2-40B4-BE49-F238E27FC236}">
                <a16:creationId xmlns:a16="http://schemas.microsoft.com/office/drawing/2014/main" id="{BEBE035C-46D7-320E-305F-7832E6118CCB}"/>
              </a:ext>
            </a:extLst>
          </p:cNvPr>
          <p:cNvCxnSpPr/>
          <p:nvPr/>
        </p:nvCxnSpPr>
        <p:spPr>
          <a:xfrm>
            <a:off x="1929161" y="4906537"/>
            <a:ext cx="8207298" cy="0"/>
          </a:xfrm>
          <a:prstGeom prst="line">
            <a:avLst/>
          </a:prstGeom>
          <a:ln>
            <a:solidFill>
              <a:srgbClr val="63CB2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846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7257</TotalTime>
  <Words>1672</Words>
  <Application>Microsoft Macintosh PowerPoint</Application>
  <PresentationFormat>Widescreen</PresentationFormat>
  <Paragraphs>226</Paragraphs>
  <Slides>40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Adobe Arabic</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Keith Artus</dc:creator>
  <cp:lastModifiedBy>Keith Artus</cp:lastModifiedBy>
  <cp:revision>31</cp:revision>
  <dcterms:created xsi:type="dcterms:W3CDTF">2025-10-22T09:31:25Z</dcterms:created>
  <dcterms:modified xsi:type="dcterms:W3CDTF">2025-11-20T10:32:13Z</dcterms:modified>
</cp:coreProperties>
</file>